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Default Extension="wmv" ContentType="video/x-ms-wmv"/>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710" r:id="rId2"/>
    <p:sldMasterId id="2147483785" r:id="rId3"/>
    <p:sldMasterId id="2147483798" r:id="rId4"/>
    <p:sldMasterId id="2147483810" r:id="rId5"/>
    <p:sldMasterId id="2147483826" r:id="rId6"/>
    <p:sldMasterId id="2147483866" r:id="rId7"/>
    <p:sldMasterId id="2147483892" r:id="rId8"/>
    <p:sldMasterId id="2147483904" r:id="rId9"/>
    <p:sldMasterId id="2147483916" r:id="rId10"/>
  </p:sldMasterIdLst>
  <p:notesMasterIdLst>
    <p:notesMasterId r:id="rId81"/>
  </p:notesMasterIdLst>
  <p:handoutMasterIdLst>
    <p:handoutMasterId r:id="rId82"/>
  </p:handoutMasterIdLst>
  <p:sldIdLst>
    <p:sldId id="537" r:id="rId11"/>
    <p:sldId id="408" r:id="rId12"/>
    <p:sldId id="409" r:id="rId13"/>
    <p:sldId id="410" r:id="rId14"/>
    <p:sldId id="411" r:id="rId15"/>
    <p:sldId id="412" r:id="rId16"/>
    <p:sldId id="413" r:id="rId17"/>
    <p:sldId id="414" r:id="rId18"/>
    <p:sldId id="415" r:id="rId19"/>
    <p:sldId id="416" r:id="rId20"/>
    <p:sldId id="417" r:id="rId21"/>
    <p:sldId id="418" r:id="rId22"/>
    <p:sldId id="419" r:id="rId23"/>
    <p:sldId id="420" r:id="rId24"/>
    <p:sldId id="421" r:id="rId25"/>
    <p:sldId id="422" r:id="rId26"/>
    <p:sldId id="546" r:id="rId27"/>
    <p:sldId id="547" r:id="rId28"/>
    <p:sldId id="426" r:id="rId29"/>
    <p:sldId id="427" r:id="rId30"/>
    <p:sldId id="428" r:id="rId31"/>
    <p:sldId id="430" r:id="rId32"/>
    <p:sldId id="431" r:id="rId33"/>
    <p:sldId id="433" r:id="rId34"/>
    <p:sldId id="434" r:id="rId35"/>
    <p:sldId id="532" r:id="rId36"/>
    <p:sldId id="533" r:id="rId37"/>
    <p:sldId id="436" r:id="rId38"/>
    <p:sldId id="437" r:id="rId39"/>
    <p:sldId id="442" r:id="rId40"/>
    <p:sldId id="528" r:id="rId41"/>
    <p:sldId id="565" r:id="rId42"/>
    <p:sldId id="440" r:id="rId43"/>
    <p:sldId id="527" r:id="rId44"/>
    <p:sldId id="564" r:id="rId45"/>
    <p:sldId id="538" r:id="rId46"/>
    <p:sldId id="542" r:id="rId47"/>
    <p:sldId id="562" r:id="rId48"/>
    <p:sldId id="543" r:id="rId49"/>
    <p:sldId id="541" r:id="rId50"/>
    <p:sldId id="544" r:id="rId51"/>
    <p:sldId id="545" r:id="rId52"/>
    <p:sldId id="468" r:id="rId53"/>
    <p:sldId id="463" r:id="rId54"/>
    <p:sldId id="540" r:id="rId55"/>
    <p:sldId id="539" r:id="rId56"/>
    <p:sldId id="443" r:id="rId57"/>
    <p:sldId id="444" r:id="rId58"/>
    <p:sldId id="445" r:id="rId59"/>
    <p:sldId id="446" r:id="rId60"/>
    <p:sldId id="447" r:id="rId61"/>
    <p:sldId id="448" r:id="rId62"/>
    <p:sldId id="449" r:id="rId63"/>
    <p:sldId id="450" r:id="rId64"/>
    <p:sldId id="563" r:id="rId65"/>
    <p:sldId id="458" r:id="rId66"/>
    <p:sldId id="459" r:id="rId67"/>
    <p:sldId id="566" r:id="rId68"/>
    <p:sldId id="313" r:id="rId69"/>
    <p:sldId id="314" r:id="rId70"/>
    <p:sldId id="315" r:id="rId71"/>
    <p:sldId id="316" r:id="rId72"/>
    <p:sldId id="317" r:id="rId73"/>
    <p:sldId id="318" r:id="rId74"/>
    <p:sldId id="319" r:id="rId75"/>
    <p:sldId id="320" r:id="rId76"/>
    <p:sldId id="321" r:id="rId77"/>
    <p:sldId id="322" r:id="rId78"/>
    <p:sldId id="323" r:id="rId79"/>
    <p:sldId id="526" r:id="rId8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A600"/>
    <a:srgbClr val="000000"/>
    <a:srgbClr val="FF6600"/>
    <a:srgbClr val="FFFF66"/>
    <a:srgbClr val="FFFF00"/>
    <a:srgbClr val="094874"/>
    <a:srgbClr val="062F4C"/>
    <a:srgbClr val="EE6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85" autoAdjust="0"/>
    <p:restoredTop sz="93133" autoAdjust="0"/>
  </p:normalViewPr>
  <p:slideViewPr>
    <p:cSldViewPr>
      <p:cViewPr>
        <p:scale>
          <a:sx n="70" d="100"/>
          <a:sy n="70" d="100"/>
        </p:scale>
        <p:origin x="-1266" y="-78"/>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handoutMaster" Target="handoutMasters/handoutMaster1.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B703B9B-17AF-4AC5-8CC0-C0EC589A0298}" type="datetimeFigureOut">
              <a:rPr lang="en-US" smtClean="0"/>
              <a:pPr/>
              <a:t>10/30/2013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A51987B-21B6-463F-A5A3-C1603AC4AD6C}" type="slidenum">
              <a:rPr lang="en-US" smtClean="0"/>
              <a:pPr/>
              <a:t>‹#›</a:t>
            </a:fld>
            <a:endParaRPr lang="en-US"/>
          </a:p>
        </p:txBody>
      </p:sp>
    </p:spTree>
    <p:extLst>
      <p:ext uri="{BB962C8B-B14F-4D97-AF65-F5344CB8AC3E}">
        <p14:creationId xmlns="" xmlns:p14="http://schemas.microsoft.com/office/powerpoint/2010/main" val="2263948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8CD74D3-3843-4118-A996-7D9F754B00E1}" type="datetimeFigureOut">
              <a:rPr lang="en-US" smtClean="0"/>
              <a:pPr/>
              <a:t>10/30/2013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FFEE9C9-C6AE-4B40-AEAF-B292E3867C6E}" type="slidenum">
              <a:rPr lang="en-US" smtClean="0"/>
              <a:pPr/>
              <a:t>‹#›</a:t>
            </a:fld>
            <a:endParaRPr lang="en-US"/>
          </a:p>
        </p:txBody>
      </p:sp>
    </p:spTree>
    <p:extLst>
      <p:ext uri="{BB962C8B-B14F-4D97-AF65-F5344CB8AC3E}">
        <p14:creationId xmlns="" xmlns:p14="http://schemas.microsoft.com/office/powerpoint/2010/main" val="3075733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TW" altLang="en-US" dirty="0"/>
          </a:p>
        </p:txBody>
      </p:sp>
      <p:sp>
        <p:nvSpPr>
          <p:cNvPr id="4" name="Slide Number Placeholder 3"/>
          <p:cNvSpPr>
            <a:spLocks noGrp="1"/>
          </p:cNvSpPr>
          <p:nvPr>
            <p:ph type="sldNum" sz="quarter" idx="10"/>
          </p:nvPr>
        </p:nvSpPr>
        <p:spPr/>
        <p:txBody>
          <a:bodyPr/>
          <a:lstStyle/>
          <a:p>
            <a:fld id="{4FFEE9C9-C6AE-4B40-AEAF-B292E3867C6E}"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TW" altLang="en-US" dirty="0"/>
          </a:p>
        </p:txBody>
      </p:sp>
      <p:sp>
        <p:nvSpPr>
          <p:cNvPr id="4" name="Slide Number Placeholder 3"/>
          <p:cNvSpPr>
            <a:spLocks noGrp="1"/>
          </p:cNvSpPr>
          <p:nvPr>
            <p:ph type="sldNum" sz="quarter" idx="10"/>
          </p:nvPr>
        </p:nvSpPr>
        <p:spPr/>
        <p:txBody>
          <a:bodyPr/>
          <a:lstStyle/>
          <a:p>
            <a:fld id="{4FFEE9C9-C6AE-4B40-AEAF-B292E3867C6E}" type="slidenum">
              <a:rPr lang="en-US" smtClean="0"/>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Replace with Taiwan</a:t>
            </a:r>
            <a:r>
              <a:rPr lang="en-US" baseline="0" dirty="0" smtClean="0"/>
              <a:t> Email</a:t>
            </a:r>
            <a:endParaRPr lang="en-US" dirty="0"/>
          </a:p>
        </p:txBody>
      </p:sp>
      <p:sp>
        <p:nvSpPr>
          <p:cNvPr id="4" name="Slide Number Placeholder 3"/>
          <p:cNvSpPr>
            <a:spLocks noGrp="1"/>
          </p:cNvSpPr>
          <p:nvPr>
            <p:ph type="sldNum" sz="quarter" idx="10"/>
          </p:nvPr>
        </p:nvSpPr>
        <p:spPr/>
        <p:txBody>
          <a:bodyPr/>
          <a:lstStyle/>
          <a:p>
            <a:fld id="{F52C3C75-8D17-4009-8F06-3F5C6CA98740}" type="slidenum">
              <a:rPr lang="en-US">
                <a:solidFill>
                  <a:prstClr val="black"/>
                </a:solidFill>
              </a:rPr>
              <a:pPr/>
              <a:t>54</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pPr>
            <a:fld id="{8CDF57CE-E4B0-9247-A405-4130F52A2A50}" type="slidenum">
              <a:rPr lang="en-US" sz="1200" smtClean="0">
                <a:solidFill>
                  <a:srgbClr val="000000"/>
                </a:solidFill>
              </a:rPr>
              <a:pPr algn="r" eaLnBrk="0" fontAlgn="base" hangingPunct="0">
                <a:spcBef>
                  <a:spcPct val="0"/>
                </a:spcBef>
                <a:spcAft>
                  <a:spcPct val="0"/>
                </a:spcAft>
              </a:pPr>
              <a:t>70</a:t>
            </a:fld>
            <a:endParaRPr lang="en-US" sz="1200" dirty="0" smtClean="0">
              <a:solidFill>
                <a:srgbClr val="000000"/>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32943" indent="-232943"/>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5.xml"/><Relationship Id="rId1" Type="http://schemas.openxmlformats.org/officeDocument/2006/relationships/video" Target="NULL" TargetMode="External"/><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slideMaster" Target="../slideMasters/slideMaster5.xml"/><Relationship Id="rId1" Type="http://schemas.openxmlformats.org/officeDocument/2006/relationships/video" Target="NULL" TargetMode="Externa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6.xml"/><Relationship Id="rId1" Type="http://schemas.openxmlformats.org/officeDocument/2006/relationships/video" Target="NULL" TargetMode="External"/><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slideMaster" Target="../slideMasters/slideMaster6.xml"/><Relationship Id="rId1" Type="http://schemas.openxmlformats.org/officeDocument/2006/relationships/video" Target="NULL" TargetMode="External"/><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CE82E7-C659-44F3-AA9D-199F454E9711}" type="datetimeFigureOut">
              <a:rPr lang="en-US">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64086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E82E7-C659-44F3-AA9D-199F454E9711}" type="datetimeFigureOut">
              <a:rPr lang="en-US">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230399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transition>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TW" smtClean="0"/>
              <a:t>Click to edit Master text styles</a:t>
            </a:r>
          </a:p>
        </p:txBody>
      </p:sp>
    </p:spTree>
  </p:cSld>
  <p:clrMapOvr>
    <a:masterClrMapping/>
  </p:clrMapOvr>
  <p:transition>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sz="half" idx="1"/>
          </p:nvPr>
        </p:nvSpPr>
        <p:spPr>
          <a:xfrm>
            <a:off x="381000" y="1828800"/>
            <a:ext cx="4114800" cy="1703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Content Placeholder 3"/>
          <p:cNvSpPr>
            <a:spLocks noGrp="1"/>
          </p:cNvSpPr>
          <p:nvPr>
            <p:ph sz="half" idx="2"/>
          </p:nvPr>
        </p:nvSpPr>
        <p:spPr>
          <a:xfrm>
            <a:off x="4648200" y="1828800"/>
            <a:ext cx="4114800" cy="1703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transition>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transition>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Tree>
  </p:cSld>
  <p:clrMapOvr>
    <a:masterClrMapping/>
  </p:clrMapOvr>
  <p:transition>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ltLang="zh-TW" smtClean="0"/>
              <a:t>Click to edit Master title style</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Tree>
  </p:cSld>
  <p:clrMapOvr>
    <a:masterClrMapping/>
  </p:clrMapOvr>
  <p:transition>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ltLang="zh-TW" smtClean="0"/>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Tree>
  </p:cSld>
  <p:clrMapOvr>
    <a:masterClrMapping/>
  </p:clrMapOvr>
  <p:transition>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transition>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1150" y="457200"/>
            <a:ext cx="2101850" cy="3074988"/>
          </a:xfrm>
        </p:spPr>
        <p:txBody>
          <a:bodyPr vert="eaVert"/>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a:xfrm>
            <a:off x="354013" y="457200"/>
            <a:ext cx="6154737" cy="3074988"/>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E82E7-C659-44F3-AA9D-199F454E9711}" type="datetimeFigureOut">
              <a:rPr lang="en-US">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01230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056981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159504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1986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10/30/2013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28160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4E5303-C2EB-42DC-A6E9-700862D71BB8}" type="datetimeFigureOut">
              <a:rPr lang="en-US" smtClean="0">
                <a:solidFill>
                  <a:prstClr val="black">
                    <a:tint val="75000"/>
                  </a:prstClr>
                </a:solidFill>
              </a:rPr>
              <a:pPr/>
              <a:t>10/30/2013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63051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4E5303-C2EB-42DC-A6E9-700862D71BB8}" type="datetimeFigureOut">
              <a:rPr lang="en-US" smtClean="0">
                <a:solidFill>
                  <a:prstClr val="black">
                    <a:tint val="75000"/>
                  </a:prstClr>
                </a:solidFill>
              </a:rPr>
              <a:pPr/>
              <a:t>10/30/2013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30275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E5303-C2EB-42DC-A6E9-700862D71BB8}" type="datetimeFigureOut">
              <a:rPr lang="en-US" smtClean="0">
                <a:solidFill>
                  <a:prstClr val="black">
                    <a:tint val="75000"/>
                  </a:prstClr>
                </a:solidFill>
              </a:rPr>
              <a:pPr/>
              <a:t>10/30/2013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2263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10/30/2013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87624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E82E7-C659-44F3-AA9D-199F454E9711}" type="datetimeFigureOut">
              <a:rPr lang="en-US">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54633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10/30/2013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03033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59976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47157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a:off x="10406063" y="-1055688"/>
            <a:ext cx="184150" cy="290513"/>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baseline="-25000">
              <a:solidFill>
                <a:srgbClr val="000000"/>
              </a:solidFill>
              <a:latin typeface="Times New Roman" pitchFamily="18" charset="0"/>
            </a:endParaRPr>
          </a:p>
        </p:txBody>
      </p:sp>
      <p:sp>
        <p:nvSpPr>
          <p:cNvPr id="10" name="Rectangle 13"/>
          <p:cNvSpPr>
            <a:spLocks noChangeArrowheads="1"/>
          </p:cNvSpPr>
          <p:nvPr userDrawn="1"/>
        </p:nvSpPr>
        <p:spPr bwMode="auto">
          <a:xfrm>
            <a:off x="10406063" y="-1055688"/>
            <a:ext cx="184150" cy="290513"/>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baseline="-25000">
              <a:solidFill>
                <a:srgbClr val="000000"/>
              </a:solidFill>
              <a:latin typeface="Times New Roman" pitchFamily="18" charset="0"/>
            </a:endParaRPr>
          </a:p>
        </p:txBody>
      </p:sp>
      <p:sp>
        <p:nvSpPr>
          <p:cNvPr id="736277" name="Rectangle 21"/>
          <p:cNvSpPr>
            <a:spLocks noGrp="1" noChangeArrowheads="1"/>
          </p:cNvSpPr>
          <p:nvPr>
            <p:ph type="ctrTitle" sz="quarter"/>
          </p:nvPr>
        </p:nvSpPr>
        <p:spPr>
          <a:xfrm>
            <a:off x="1566863" y="954088"/>
            <a:ext cx="7772400" cy="1470025"/>
          </a:xfrm>
        </p:spPr>
        <p:txBody>
          <a:bodyPr/>
          <a:lstStyle>
            <a:lvl1pPr>
              <a:defRPr sz="3000"/>
            </a:lvl1pPr>
          </a:lstStyle>
          <a:p>
            <a:r>
              <a:rPr lang="en-US"/>
              <a:t>Click to edit Master title style</a:t>
            </a:r>
          </a:p>
        </p:txBody>
      </p:sp>
    </p:spTree>
    <p:extLst>
      <p:ext uri="{BB962C8B-B14F-4D97-AF65-F5344CB8AC3E}">
        <p14:creationId xmlns="" xmlns:p14="http://schemas.microsoft.com/office/powerpoint/2010/main" val="531289346"/>
      </p:ext>
    </p:extLst>
  </p:cSld>
  <p:clrMapOvr>
    <a:masterClrMapping/>
  </p:clrMapOvr>
  <p:transition>
    <p:blinds/>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CB9EB8-1ED5-4EB8-B588-2E5D6F6BF0EB}"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0418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B9EB8-1ED5-4EB8-B588-2E5D6F6BF0EB}"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88827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CB9EB8-1ED5-4EB8-B588-2E5D6F6BF0EB}"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21853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CB9EB8-1ED5-4EB8-B588-2E5D6F6BF0EB}" type="datetimeFigureOut">
              <a:rPr lang="en-US" smtClean="0">
                <a:solidFill>
                  <a:prstClr val="black">
                    <a:tint val="75000"/>
                  </a:prstClr>
                </a:solidFill>
              </a:rPr>
              <a:pPr/>
              <a:t>10/30/2013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39616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CB9EB8-1ED5-4EB8-B588-2E5D6F6BF0EB}" type="datetimeFigureOut">
              <a:rPr lang="en-US" smtClean="0">
                <a:solidFill>
                  <a:prstClr val="black">
                    <a:tint val="75000"/>
                  </a:prstClr>
                </a:solidFill>
              </a:rPr>
              <a:pPr/>
              <a:t>10/30/2013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01673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CB9EB8-1ED5-4EB8-B588-2E5D6F6BF0EB}" type="datetimeFigureOut">
              <a:rPr lang="en-US" smtClean="0">
                <a:solidFill>
                  <a:prstClr val="black">
                    <a:tint val="75000"/>
                  </a:prstClr>
                </a:solidFill>
              </a:rPr>
              <a:pPr/>
              <a:t>10/30/2013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56806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CE82E7-C659-44F3-AA9D-199F454E9711}" type="datetimeFigureOut">
              <a:rPr lang="en-US">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75433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B9EB8-1ED5-4EB8-B588-2E5D6F6BF0EB}" type="datetimeFigureOut">
              <a:rPr lang="en-US" smtClean="0">
                <a:solidFill>
                  <a:prstClr val="black">
                    <a:tint val="75000"/>
                  </a:prstClr>
                </a:solidFill>
              </a:rPr>
              <a:pPr/>
              <a:t>10/30/2013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12146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CB9EB8-1ED5-4EB8-B588-2E5D6F6BF0EB}" type="datetimeFigureOut">
              <a:rPr lang="en-US" smtClean="0">
                <a:solidFill>
                  <a:prstClr val="black">
                    <a:tint val="75000"/>
                  </a:prstClr>
                </a:solidFill>
              </a:rPr>
              <a:pPr/>
              <a:t>10/30/2013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04238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CB9EB8-1ED5-4EB8-B588-2E5D6F6BF0EB}" type="datetimeFigureOut">
              <a:rPr lang="en-US" smtClean="0">
                <a:solidFill>
                  <a:prstClr val="black">
                    <a:tint val="75000"/>
                  </a:prstClr>
                </a:solidFill>
              </a:rPr>
              <a:pPr/>
              <a:t>10/30/2013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03340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B9EB8-1ED5-4EB8-B588-2E5D6F6BF0EB}"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22629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B9EB8-1ED5-4EB8-B588-2E5D6F6BF0EB}"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75692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1" name="Oval 10"/>
          <p:cNvSpPr/>
          <p:nvPr userDrawn="1"/>
        </p:nvSpPr>
        <p:spPr>
          <a:xfrm>
            <a:off x="-2213430" y="-1905000"/>
            <a:ext cx="13610771" cy="13610771"/>
          </a:xfrm>
          <a:prstGeom prst="ellipse">
            <a:avLst/>
          </a:prstGeom>
          <a:gradFill>
            <a:gsLst>
              <a:gs pos="0">
                <a:schemeClr val="accent1"/>
              </a:gs>
              <a:gs pos="67000">
                <a:schemeClr val="accent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future_interface_main.mo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857250"/>
            <a:ext cx="9144000" cy="5143500"/>
          </a:xfrm>
          <a:prstGeom prst="rect">
            <a:avLst/>
          </a:prstGeom>
        </p:spPr>
      </p:pic>
      <p:sp>
        <p:nvSpPr>
          <p:cNvPr id="3" name="Subtitle 2"/>
          <p:cNvSpPr>
            <a:spLocks noGrp="1"/>
          </p:cNvSpPr>
          <p:nvPr>
            <p:ph type="subTitle" idx="1"/>
          </p:nvPr>
        </p:nvSpPr>
        <p:spPr>
          <a:xfrm>
            <a:off x="1209675" y="2638425"/>
            <a:ext cx="6400800" cy="685800"/>
          </a:xfrm>
        </p:spPr>
        <p:txBody>
          <a:bodyPr>
            <a:norm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1000" y="1190625"/>
            <a:ext cx="8382000" cy="933450"/>
          </a:xfrm>
        </p:spPr>
        <p:txBody>
          <a:bodyPr anchor="b">
            <a:noAutofit/>
          </a:bodyPr>
          <a:lstStyle>
            <a:lvl1pPr algn="ctr">
              <a:defRPr sz="4400">
                <a:solidFill>
                  <a:schemeClr val="bg1"/>
                </a:solidFill>
              </a:defRPr>
            </a:lvl1pPr>
          </a:lstStyle>
          <a:p>
            <a:r>
              <a:rPr lang="en-US" dirty="0" smtClean="0"/>
              <a:t>Click to edit Master title style</a:t>
            </a:r>
            <a:endParaRPr lang="en-US" dirty="0"/>
          </a:p>
        </p:txBody>
      </p:sp>
      <p:sp>
        <p:nvSpPr>
          <p:cNvPr id="8" name="rectangletop"/>
          <p:cNvSpPr/>
          <p:nvPr userDrawn="1"/>
        </p:nvSpPr>
        <p:spPr>
          <a:xfrm>
            <a:off x="0" y="6048375"/>
            <a:ext cx="9144000" cy="121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0" y="804867"/>
            <a:ext cx="9144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0" y="6000751"/>
            <a:ext cx="9144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top"/>
          <p:cNvSpPr/>
          <p:nvPr userDrawn="1"/>
        </p:nvSpPr>
        <p:spPr>
          <a:xfrm>
            <a:off x="0" y="678180"/>
            <a:ext cx="9144000" cy="121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41615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74" fill="hold"/>
                                        <p:tgtEl>
                                          <p:spTgt spid="4"/>
                                        </p:tgtEl>
                                      </p:cBhvr>
                                    </p:cmd>
                                  </p:childTnLst>
                                </p:cTn>
                              </p:par>
                              <p:par>
                                <p:cTn id="7" presetID="6" presetClass="entr" presetSubtype="16"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circle(in)">
                                      <p:cBhvr>
                                        <p:cTn id="9" dur="800"/>
                                        <p:tgtEl>
                                          <p:spTgt spid="17"/>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8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8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8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8" grpId="0" animBg="1"/>
      <p:bldP spid="17" grpId="0" animBg="1"/>
      <p:bldP spid="18" grpId="0" animBg="1"/>
      <p:bldP spid="9"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934200" cy="792162"/>
          </a:xfrm>
        </p:spPr>
        <p:txBody>
          <a:bodyPr anchor="ctr" anchorCtr="0"/>
          <a:lstStyle>
            <a:lvl1pPr algn="l">
              <a:defRPr>
                <a:solidFill>
                  <a:schemeClr val="bg1">
                    <a:lumMod val="8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14400"/>
            <a:ext cx="6934200" cy="45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417926058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705600" cy="7921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524000" y="896937"/>
            <a:ext cx="6934200" cy="5410200"/>
          </a:xfrm>
        </p:spPr>
        <p:txBody>
          <a:bodyPr>
            <a:normAutofit/>
          </a:bodyPr>
          <a:lstStyle>
            <a:lvl1pPr marL="171450" indent="-171450">
              <a:buFont typeface="Arial" pitchFamily="34" charset="0"/>
              <a:buChar char="•"/>
              <a:defRPr sz="2400">
                <a:solidFill>
                  <a:schemeClr val="bg1"/>
                </a:solidFill>
              </a:defRPr>
            </a:lvl1pPr>
            <a:lvl2pPr marL="628650" indent="-171450">
              <a:buFont typeface="Arial" pitchFamily="34" charset="0"/>
              <a:buChar char="•"/>
              <a:defRPr sz="2000">
                <a:solidFill>
                  <a:schemeClr val="bg1"/>
                </a:solidFill>
              </a:defRPr>
            </a:lvl2pPr>
            <a:lvl3pPr marL="1085850" indent="-171450">
              <a:buFont typeface="Arial" pitchFamily="34" charset="0"/>
              <a:buChar char="•"/>
              <a:defRPr sz="1800">
                <a:solidFill>
                  <a:schemeClr val="bg1"/>
                </a:solidFill>
              </a:defRPr>
            </a:lvl3pPr>
            <a:lvl4pPr marL="1543050" indent="-171450">
              <a:buFont typeface="Arial" pitchFamily="34" charset="0"/>
              <a:buChar char="•"/>
              <a:defRPr sz="1600">
                <a:solidFill>
                  <a:schemeClr val="bg1"/>
                </a:solidFill>
              </a:defRPr>
            </a:lvl4pPr>
            <a:lvl5pPr marL="2000250" indent="-171450">
              <a:buFont typeface="Arial" pitchFamily="34" charset="0"/>
              <a:buChar char="•"/>
              <a:defRPr sz="16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64901844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66800" y="942975"/>
            <a:ext cx="69342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1"/>
          <p:cNvSpPr>
            <a:spLocks noGrp="1"/>
          </p:cNvSpPr>
          <p:nvPr>
            <p:ph type="title"/>
          </p:nvPr>
        </p:nvSpPr>
        <p:spPr>
          <a:xfrm>
            <a:off x="1066800" y="0"/>
            <a:ext cx="69342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pic>
        <p:nvPicPr>
          <p:cNvPr id="4" name="future_interface_slice_white.mo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5075237"/>
            <a:ext cx="9144000" cy="1782763"/>
          </a:xfrm>
          <a:prstGeom prst="rect">
            <a:avLst/>
          </a:prstGeom>
        </p:spPr>
      </p:pic>
    </p:spTree>
    <p:extLst>
      <p:ext uri="{BB962C8B-B14F-4D97-AF65-F5344CB8AC3E}">
        <p14:creationId xmlns="" xmlns:p14="http://schemas.microsoft.com/office/powerpoint/2010/main" val="38897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066800" y="914400"/>
            <a:ext cx="6934200" cy="5410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1066800" y="0"/>
            <a:ext cx="69342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 xmlns:p14="http://schemas.microsoft.com/office/powerpoint/2010/main" val="41222716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CE82E7-C659-44F3-AA9D-199F454E9711}" type="datetimeFigureOut">
              <a:rPr lang="en-US">
                <a:solidFill>
                  <a:prstClr val="black">
                    <a:tint val="75000"/>
                  </a:prstClr>
                </a:solidFill>
              </a:rPr>
              <a:pPr/>
              <a:t>10/30/2013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211398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0600" y="2743200"/>
            <a:ext cx="7086600" cy="1362075"/>
          </a:xfrm>
        </p:spPr>
        <p:txBody>
          <a:bodyPr anchor="t"/>
          <a:lstStyle>
            <a:lvl1pPr algn="l">
              <a:defRPr sz="4000" b="0"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219200"/>
            <a:ext cx="7086600" cy="1500187"/>
          </a:xfr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 xmlns:p14="http://schemas.microsoft.com/office/powerpoint/2010/main" val="176959165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705600" cy="792162"/>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90600" y="944562"/>
            <a:ext cx="3505200" cy="4495800"/>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95800" y="944562"/>
            <a:ext cx="3505200" cy="4495800"/>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192177572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5243" y="914400"/>
            <a:ext cx="3429000" cy="63976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65243" y="1630363"/>
            <a:ext cx="3429000" cy="38100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6643" y="914400"/>
            <a:ext cx="3430557" cy="63976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6643" y="1630363"/>
            <a:ext cx="3430557" cy="38100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Placeholder 1"/>
          <p:cNvSpPr>
            <a:spLocks noGrp="1"/>
          </p:cNvSpPr>
          <p:nvPr>
            <p:ph type="title"/>
          </p:nvPr>
        </p:nvSpPr>
        <p:spPr>
          <a:xfrm>
            <a:off x="1065243" y="0"/>
            <a:ext cx="69342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 xmlns:p14="http://schemas.microsoft.com/office/powerpoint/2010/main" val="114028839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1299727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3733800" cy="6096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0" y="304800"/>
            <a:ext cx="4704255" cy="4308112"/>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2400" y="990600"/>
            <a:ext cx="3581400" cy="411480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 xmlns:p14="http://schemas.microsoft.com/office/powerpoint/2010/main" val="215233093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0" y="4267200"/>
            <a:ext cx="5486400" cy="566738"/>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2286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57400" y="48339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6553954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124200" y="1219200"/>
            <a:ext cx="4648200" cy="83820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7" name="Text Placeholder 8"/>
          <p:cNvSpPr>
            <a:spLocks noGrp="1"/>
          </p:cNvSpPr>
          <p:nvPr>
            <p:ph type="body" sz="quarter" idx="16"/>
          </p:nvPr>
        </p:nvSpPr>
        <p:spPr>
          <a:xfrm>
            <a:off x="3124200" y="2057400"/>
            <a:ext cx="4648200" cy="83820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8" name="Text Placeholder 8"/>
          <p:cNvSpPr>
            <a:spLocks noGrp="1"/>
          </p:cNvSpPr>
          <p:nvPr>
            <p:ph type="body" sz="quarter" idx="17"/>
          </p:nvPr>
        </p:nvSpPr>
        <p:spPr>
          <a:xfrm>
            <a:off x="3124200" y="2895600"/>
            <a:ext cx="4648200" cy="83820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12" name="Text Placeholder 8"/>
          <p:cNvSpPr>
            <a:spLocks noGrp="1"/>
          </p:cNvSpPr>
          <p:nvPr>
            <p:ph type="body" sz="quarter" idx="18"/>
          </p:nvPr>
        </p:nvSpPr>
        <p:spPr>
          <a:xfrm>
            <a:off x="3124200" y="3733800"/>
            <a:ext cx="4648200" cy="83820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11" name="Title Placeholder 1"/>
          <p:cNvSpPr>
            <a:spLocks noGrp="1"/>
          </p:cNvSpPr>
          <p:nvPr>
            <p:ph type="title"/>
          </p:nvPr>
        </p:nvSpPr>
        <p:spPr>
          <a:xfrm>
            <a:off x="914400" y="0"/>
            <a:ext cx="69342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 xmlns:p14="http://schemas.microsoft.com/office/powerpoint/2010/main" val="415192991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143000" y="8382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114800" y="838200"/>
            <a:ext cx="41148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1143000" y="30873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14800" y="3087386"/>
            <a:ext cx="41148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Placeholder 1"/>
          <p:cNvSpPr>
            <a:spLocks noGrp="1"/>
          </p:cNvSpPr>
          <p:nvPr>
            <p:ph type="title"/>
          </p:nvPr>
        </p:nvSpPr>
        <p:spPr>
          <a:xfrm>
            <a:off x="1295400" y="76200"/>
            <a:ext cx="69342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 xmlns:p14="http://schemas.microsoft.com/office/powerpoint/2010/main" val="6697807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066800" y="3048001"/>
            <a:ext cx="2285997" cy="21336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428998" y="3048001"/>
            <a:ext cx="2285997" cy="21336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791196" y="3048001"/>
            <a:ext cx="2285997" cy="21336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1066800" y="762000"/>
            <a:ext cx="22859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428997" y="762000"/>
            <a:ext cx="22860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5791197" y="762000"/>
            <a:ext cx="22860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Placeholder 1"/>
          <p:cNvSpPr>
            <a:spLocks noGrp="1"/>
          </p:cNvSpPr>
          <p:nvPr>
            <p:ph type="title"/>
          </p:nvPr>
        </p:nvSpPr>
        <p:spPr>
          <a:xfrm>
            <a:off x="1142997" y="0"/>
            <a:ext cx="70104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 xmlns:p14="http://schemas.microsoft.com/office/powerpoint/2010/main" val="395749737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0" name="Rectangle 13"/>
          <p:cNvSpPr>
            <a:spLocks noChangeArrowheads="1"/>
          </p:cNvSpPr>
          <p:nvPr userDrawn="1"/>
        </p:nvSpPr>
        <p:spPr bwMode="auto">
          <a:xfrm>
            <a:off x="10406063" y="-1055688"/>
            <a:ext cx="184150" cy="290513"/>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baseline="-25000">
              <a:solidFill>
                <a:srgbClr val="000000"/>
              </a:solidFill>
              <a:latin typeface="Times New Roman" pitchFamily="18" charset="0"/>
            </a:endParaRPr>
          </a:p>
        </p:txBody>
      </p:sp>
      <p:sp>
        <p:nvSpPr>
          <p:cNvPr id="736277" name="Rectangle 21"/>
          <p:cNvSpPr>
            <a:spLocks noGrp="1" noChangeArrowheads="1"/>
          </p:cNvSpPr>
          <p:nvPr>
            <p:ph type="ctrTitle" sz="quarter"/>
          </p:nvPr>
        </p:nvSpPr>
        <p:spPr>
          <a:xfrm>
            <a:off x="1566863" y="954088"/>
            <a:ext cx="7772400" cy="1470025"/>
          </a:xfrm>
        </p:spPr>
        <p:txBody>
          <a:bodyPr/>
          <a:lstStyle>
            <a:lvl1pPr>
              <a:defRPr sz="3000"/>
            </a:lvl1pPr>
          </a:lstStyle>
          <a:p>
            <a:r>
              <a:rPr lang="en-US"/>
              <a:t>Click to edit Master title style</a:t>
            </a:r>
          </a:p>
        </p:txBody>
      </p:sp>
    </p:spTree>
    <p:extLst>
      <p:ext uri="{BB962C8B-B14F-4D97-AF65-F5344CB8AC3E}">
        <p14:creationId xmlns="" xmlns:p14="http://schemas.microsoft.com/office/powerpoint/2010/main" val="4067633846"/>
      </p:ext>
    </p:extLst>
  </p:cSld>
  <p:clrMapOvr>
    <a:masterClrMapping/>
  </p:clrMapOvr>
  <p:transition>
    <p:blinds/>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CE82E7-C659-44F3-AA9D-199F454E9711}" type="datetimeFigureOut">
              <a:rPr lang="en-US">
                <a:solidFill>
                  <a:prstClr val="black">
                    <a:tint val="75000"/>
                  </a:prstClr>
                </a:solidFill>
              </a:rPr>
              <a:pPr/>
              <a:t>10/30/2013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25377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1" name="Oval 10"/>
          <p:cNvSpPr/>
          <p:nvPr userDrawn="1"/>
        </p:nvSpPr>
        <p:spPr>
          <a:xfrm>
            <a:off x="-2213430" y="-1905000"/>
            <a:ext cx="13610771" cy="13610771"/>
          </a:xfrm>
          <a:prstGeom prst="ellipse">
            <a:avLst/>
          </a:prstGeom>
          <a:gradFill>
            <a:gsLst>
              <a:gs pos="0">
                <a:schemeClr val="accent1"/>
              </a:gs>
              <a:gs pos="67000">
                <a:schemeClr val="accent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future_interface_main.mo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857250"/>
            <a:ext cx="9144000" cy="5143500"/>
          </a:xfrm>
          <a:prstGeom prst="rect">
            <a:avLst/>
          </a:prstGeom>
        </p:spPr>
      </p:pic>
      <p:sp>
        <p:nvSpPr>
          <p:cNvPr id="3" name="Subtitle 2"/>
          <p:cNvSpPr>
            <a:spLocks noGrp="1"/>
          </p:cNvSpPr>
          <p:nvPr>
            <p:ph type="subTitle" idx="1"/>
          </p:nvPr>
        </p:nvSpPr>
        <p:spPr>
          <a:xfrm>
            <a:off x="1209675" y="2638425"/>
            <a:ext cx="6400800" cy="685800"/>
          </a:xfrm>
        </p:spPr>
        <p:txBody>
          <a:bodyPr>
            <a:norm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1000" y="1190625"/>
            <a:ext cx="8382000" cy="933450"/>
          </a:xfrm>
        </p:spPr>
        <p:txBody>
          <a:bodyPr anchor="b">
            <a:noAutofit/>
          </a:bodyPr>
          <a:lstStyle>
            <a:lvl1pPr algn="ctr">
              <a:defRPr sz="4400">
                <a:solidFill>
                  <a:schemeClr val="bg1"/>
                </a:solidFill>
              </a:defRPr>
            </a:lvl1pPr>
          </a:lstStyle>
          <a:p>
            <a:r>
              <a:rPr lang="en-US" dirty="0" smtClean="0"/>
              <a:t>Click to edit Master title style</a:t>
            </a:r>
            <a:endParaRPr lang="en-US" dirty="0"/>
          </a:p>
        </p:txBody>
      </p:sp>
      <p:sp>
        <p:nvSpPr>
          <p:cNvPr id="8" name="rectangletop"/>
          <p:cNvSpPr/>
          <p:nvPr userDrawn="1"/>
        </p:nvSpPr>
        <p:spPr>
          <a:xfrm>
            <a:off x="0" y="6048375"/>
            <a:ext cx="9144000" cy="121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0" y="804867"/>
            <a:ext cx="9144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0" y="6000751"/>
            <a:ext cx="9144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top"/>
          <p:cNvSpPr/>
          <p:nvPr userDrawn="1"/>
        </p:nvSpPr>
        <p:spPr>
          <a:xfrm>
            <a:off x="0" y="678180"/>
            <a:ext cx="9144000" cy="121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41615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74" fill="hold"/>
                                        <p:tgtEl>
                                          <p:spTgt spid="4"/>
                                        </p:tgtEl>
                                      </p:cBhvr>
                                    </p:cmd>
                                  </p:childTnLst>
                                </p:cTn>
                              </p:par>
                              <p:par>
                                <p:cTn id="7" presetID="6" presetClass="entr" presetSubtype="16"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circle(in)">
                                      <p:cBhvr>
                                        <p:cTn id="9" dur="800"/>
                                        <p:tgtEl>
                                          <p:spTgt spid="17"/>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8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8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8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8" grpId="0" animBg="1"/>
      <p:bldP spid="17" grpId="0" animBg="1"/>
      <p:bldP spid="18" grpId="0" animBg="1"/>
      <p:bldP spid="9"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934200" cy="792162"/>
          </a:xfrm>
        </p:spPr>
        <p:txBody>
          <a:bodyPr anchor="ctr" anchorCtr="0"/>
          <a:lstStyle>
            <a:lvl1pPr algn="l">
              <a:defRPr>
                <a:solidFill>
                  <a:schemeClr val="bg1">
                    <a:lumMod val="8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14400"/>
            <a:ext cx="6934200" cy="45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417926058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705600" cy="7921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524000" y="896937"/>
            <a:ext cx="6934200" cy="5410200"/>
          </a:xfrm>
        </p:spPr>
        <p:txBody>
          <a:bodyPr>
            <a:normAutofit/>
          </a:bodyPr>
          <a:lstStyle>
            <a:lvl1pPr marL="171450" indent="-171450">
              <a:buFont typeface="Arial" pitchFamily="34" charset="0"/>
              <a:buChar char="•"/>
              <a:defRPr sz="2400">
                <a:solidFill>
                  <a:schemeClr val="bg1"/>
                </a:solidFill>
              </a:defRPr>
            </a:lvl1pPr>
            <a:lvl2pPr marL="628650" indent="-171450">
              <a:buFont typeface="Arial" pitchFamily="34" charset="0"/>
              <a:buChar char="•"/>
              <a:defRPr sz="2000">
                <a:solidFill>
                  <a:schemeClr val="bg1"/>
                </a:solidFill>
              </a:defRPr>
            </a:lvl2pPr>
            <a:lvl3pPr marL="1085850" indent="-171450">
              <a:buFont typeface="Arial" pitchFamily="34" charset="0"/>
              <a:buChar char="•"/>
              <a:defRPr sz="1800">
                <a:solidFill>
                  <a:schemeClr val="bg1"/>
                </a:solidFill>
              </a:defRPr>
            </a:lvl3pPr>
            <a:lvl4pPr marL="1543050" indent="-171450">
              <a:buFont typeface="Arial" pitchFamily="34" charset="0"/>
              <a:buChar char="•"/>
              <a:defRPr sz="1600">
                <a:solidFill>
                  <a:schemeClr val="bg1"/>
                </a:solidFill>
              </a:defRPr>
            </a:lvl4pPr>
            <a:lvl5pPr marL="2000250" indent="-171450">
              <a:buFont typeface="Arial" pitchFamily="34" charset="0"/>
              <a:buChar char="•"/>
              <a:defRPr sz="16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64901844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66800" y="942975"/>
            <a:ext cx="69342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1"/>
          <p:cNvSpPr>
            <a:spLocks noGrp="1"/>
          </p:cNvSpPr>
          <p:nvPr>
            <p:ph type="title"/>
          </p:nvPr>
        </p:nvSpPr>
        <p:spPr>
          <a:xfrm>
            <a:off x="1066800" y="0"/>
            <a:ext cx="69342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pic>
        <p:nvPicPr>
          <p:cNvPr id="4" name="future_interface_slice_white.mo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5075237"/>
            <a:ext cx="9144000" cy="1782763"/>
          </a:xfrm>
          <a:prstGeom prst="rect">
            <a:avLst/>
          </a:prstGeom>
        </p:spPr>
      </p:pic>
    </p:spTree>
    <p:extLst>
      <p:ext uri="{BB962C8B-B14F-4D97-AF65-F5344CB8AC3E}">
        <p14:creationId xmlns="" xmlns:p14="http://schemas.microsoft.com/office/powerpoint/2010/main" val="38897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066800" y="914400"/>
            <a:ext cx="6934200" cy="5410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1066800" y="0"/>
            <a:ext cx="69342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 xmlns:p14="http://schemas.microsoft.com/office/powerpoint/2010/main" val="412227165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0600" y="2743200"/>
            <a:ext cx="7086600" cy="1362075"/>
          </a:xfrm>
        </p:spPr>
        <p:txBody>
          <a:bodyPr anchor="t"/>
          <a:lstStyle>
            <a:lvl1pPr algn="l">
              <a:defRPr sz="4000" b="0"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219200"/>
            <a:ext cx="7086600" cy="1500187"/>
          </a:xfr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 xmlns:p14="http://schemas.microsoft.com/office/powerpoint/2010/main" val="176959165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705600" cy="792162"/>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90600" y="944562"/>
            <a:ext cx="3505200" cy="4495800"/>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95800" y="944562"/>
            <a:ext cx="3505200" cy="4495800"/>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192177572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5243" y="914400"/>
            <a:ext cx="3429000" cy="63976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65243" y="1630363"/>
            <a:ext cx="3429000" cy="38100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6643" y="914400"/>
            <a:ext cx="3430557" cy="63976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6643" y="1630363"/>
            <a:ext cx="3430557" cy="38100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Placeholder 1"/>
          <p:cNvSpPr>
            <a:spLocks noGrp="1"/>
          </p:cNvSpPr>
          <p:nvPr>
            <p:ph type="title"/>
          </p:nvPr>
        </p:nvSpPr>
        <p:spPr>
          <a:xfrm>
            <a:off x="1065243" y="0"/>
            <a:ext cx="69342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 xmlns:p14="http://schemas.microsoft.com/office/powerpoint/2010/main" val="1140288392"/>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12997276"/>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3733800" cy="6096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0" y="304800"/>
            <a:ext cx="4704255" cy="4308112"/>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2400" y="990600"/>
            <a:ext cx="3581400" cy="411480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 xmlns:p14="http://schemas.microsoft.com/office/powerpoint/2010/main" val="21523309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CE82E7-C659-44F3-AA9D-199F454E9711}" type="datetimeFigureOut">
              <a:rPr lang="en-US">
                <a:solidFill>
                  <a:prstClr val="black">
                    <a:tint val="75000"/>
                  </a:prstClr>
                </a:solidFill>
              </a:rPr>
              <a:pPr/>
              <a:t>10/30/2013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11308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0" y="4267200"/>
            <a:ext cx="5486400" cy="566738"/>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2286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57400" y="48339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6553954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124200" y="1219200"/>
            <a:ext cx="4648200" cy="83820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7" name="Text Placeholder 8"/>
          <p:cNvSpPr>
            <a:spLocks noGrp="1"/>
          </p:cNvSpPr>
          <p:nvPr>
            <p:ph type="body" sz="quarter" idx="16"/>
          </p:nvPr>
        </p:nvSpPr>
        <p:spPr>
          <a:xfrm>
            <a:off x="3124200" y="2057400"/>
            <a:ext cx="4648200" cy="83820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8" name="Text Placeholder 8"/>
          <p:cNvSpPr>
            <a:spLocks noGrp="1"/>
          </p:cNvSpPr>
          <p:nvPr>
            <p:ph type="body" sz="quarter" idx="17"/>
          </p:nvPr>
        </p:nvSpPr>
        <p:spPr>
          <a:xfrm>
            <a:off x="3124200" y="2895600"/>
            <a:ext cx="4648200" cy="83820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12" name="Text Placeholder 8"/>
          <p:cNvSpPr>
            <a:spLocks noGrp="1"/>
          </p:cNvSpPr>
          <p:nvPr>
            <p:ph type="body" sz="quarter" idx="18"/>
          </p:nvPr>
        </p:nvSpPr>
        <p:spPr>
          <a:xfrm>
            <a:off x="3124200" y="3733800"/>
            <a:ext cx="4648200" cy="83820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11" name="Title Placeholder 1"/>
          <p:cNvSpPr>
            <a:spLocks noGrp="1"/>
          </p:cNvSpPr>
          <p:nvPr>
            <p:ph type="title"/>
          </p:nvPr>
        </p:nvSpPr>
        <p:spPr>
          <a:xfrm>
            <a:off x="914400" y="0"/>
            <a:ext cx="69342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 xmlns:p14="http://schemas.microsoft.com/office/powerpoint/2010/main" val="415192991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143000" y="8382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114800" y="838200"/>
            <a:ext cx="41148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1143000" y="30873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14800" y="3087386"/>
            <a:ext cx="41148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Placeholder 1"/>
          <p:cNvSpPr>
            <a:spLocks noGrp="1"/>
          </p:cNvSpPr>
          <p:nvPr>
            <p:ph type="title"/>
          </p:nvPr>
        </p:nvSpPr>
        <p:spPr>
          <a:xfrm>
            <a:off x="1295400" y="76200"/>
            <a:ext cx="69342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 xmlns:p14="http://schemas.microsoft.com/office/powerpoint/2010/main" val="6697807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066800" y="3048001"/>
            <a:ext cx="2285997" cy="21336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428998" y="3048001"/>
            <a:ext cx="2285997" cy="21336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791196" y="3048001"/>
            <a:ext cx="2285997" cy="21336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1066800" y="762000"/>
            <a:ext cx="22859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428997" y="762000"/>
            <a:ext cx="22860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5791197" y="762000"/>
            <a:ext cx="22860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Placeholder 1"/>
          <p:cNvSpPr>
            <a:spLocks noGrp="1"/>
          </p:cNvSpPr>
          <p:nvPr>
            <p:ph type="title"/>
          </p:nvPr>
        </p:nvSpPr>
        <p:spPr>
          <a:xfrm>
            <a:off x="1142997" y="0"/>
            <a:ext cx="70104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 xmlns:p14="http://schemas.microsoft.com/office/powerpoint/2010/main" val="395749737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0" name="Rectangle 13"/>
          <p:cNvSpPr>
            <a:spLocks noChangeArrowheads="1"/>
          </p:cNvSpPr>
          <p:nvPr userDrawn="1"/>
        </p:nvSpPr>
        <p:spPr bwMode="auto">
          <a:xfrm>
            <a:off x="10406063" y="-1055688"/>
            <a:ext cx="184150" cy="290513"/>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baseline="-25000">
              <a:solidFill>
                <a:srgbClr val="000000"/>
              </a:solidFill>
              <a:latin typeface="Times New Roman" pitchFamily="18" charset="0"/>
            </a:endParaRPr>
          </a:p>
        </p:txBody>
      </p:sp>
      <p:sp>
        <p:nvSpPr>
          <p:cNvPr id="736277" name="Rectangle 21"/>
          <p:cNvSpPr>
            <a:spLocks noGrp="1" noChangeArrowheads="1"/>
          </p:cNvSpPr>
          <p:nvPr>
            <p:ph type="ctrTitle" sz="quarter"/>
          </p:nvPr>
        </p:nvSpPr>
        <p:spPr>
          <a:xfrm>
            <a:off x="1566863" y="954088"/>
            <a:ext cx="7772400" cy="1470025"/>
          </a:xfrm>
        </p:spPr>
        <p:txBody>
          <a:bodyPr/>
          <a:lstStyle>
            <a:lvl1pPr>
              <a:defRPr sz="3000"/>
            </a:lvl1pPr>
          </a:lstStyle>
          <a:p>
            <a:r>
              <a:rPr lang="en-US"/>
              <a:t>Click to edit Master title style</a:t>
            </a:r>
          </a:p>
        </p:txBody>
      </p:sp>
    </p:spTree>
    <p:extLst>
      <p:ext uri="{BB962C8B-B14F-4D97-AF65-F5344CB8AC3E}">
        <p14:creationId xmlns="" xmlns:p14="http://schemas.microsoft.com/office/powerpoint/2010/main" val="4067633846"/>
      </p:ext>
    </p:extLst>
  </p:cSld>
  <p:clrMapOvr>
    <a:masterClrMapping/>
  </p:clrMapOvr>
  <p:transition>
    <p:blinds/>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nb-NO"/>
          </a:p>
        </p:txBody>
      </p:sp>
      <p:sp>
        <p:nvSpPr>
          <p:cNvPr id="4" name="Date Placeholder 3"/>
          <p:cNvSpPr>
            <a:spLocks noGrp="1"/>
          </p:cNvSpPr>
          <p:nvPr>
            <p:ph type="dt" sz="half" idx="10"/>
          </p:nvPr>
        </p:nvSpPr>
        <p:spPr/>
        <p:txBody>
          <a:bodyPr/>
          <a:lstStyle>
            <a:lvl1pPr>
              <a:defRPr/>
            </a:lvl1pPr>
          </a:lstStyle>
          <a:p>
            <a:fld id="{71A23CB6-94A5-3B4C-9E11-06F7A9F38CA8}" type="datetime1">
              <a:rPr lang="nb-NO"/>
              <a:pPr/>
              <a:t>30.10.2013</a:t>
            </a:fld>
            <a:endParaRPr lang="nb-NO"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4730A0D7-C5F7-D640-971B-02521250D651}" type="slidenum">
              <a:rPr lang="nb-NO"/>
              <a:pPr/>
              <a:t>‹#›</a:t>
            </a:fld>
            <a:endParaRPr lang="nb-NO" dirty="0"/>
          </a:p>
        </p:txBody>
      </p:sp>
    </p:spTree>
    <p:extLst>
      <p:ext uri="{BB962C8B-B14F-4D97-AF65-F5344CB8AC3E}">
        <p14:creationId xmlns:p14="http://schemas.microsoft.com/office/powerpoint/2010/main" xmlns="" val="3444419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a:defRPr/>
            </a:lvl1pPr>
          </a:lstStyle>
          <a:p>
            <a:fld id="{4A77ACD7-779F-C14A-AD7B-74D8BD8F7A16}" type="datetime1">
              <a:rPr lang="nb-NO"/>
              <a:pPr/>
              <a:t>30.10.2013</a:t>
            </a:fld>
            <a:endParaRPr lang="nb-NO"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58784B-3CC7-274F-BBAC-C0FAD913C8CD}" type="slidenum">
              <a:rPr lang="nb-NO"/>
              <a:pPr/>
              <a:t>‹#›</a:t>
            </a:fld>
            <a:endParaRPr lang="nb-NO" dirty="0"/>
          </a:p>
        </p:txBody>
      </p:sp>
    </p:spTree>
    <p:extLst>
      <p:ext uri="{BB962C8B-B14F-4D97-AF65-F5344CB8AC3E}">
        <p14:creationId xmlns:p14="http://schemas.microsoft.com/office/powerpoint/2010/main" xmlns="" val="34623006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lvl1pPr>
              <a:defRPr/>
            </a:lvl1pPr>
          </a:lstStyle>
          <a:p>
            <a:fld id="{2FCC5B04-90DD-424A-B3E6-F73CFDAB67D9}" type="datetime1">
              <a:rPr lang="nb-NO"/>
              <a:pPr/>
              <a:t>30.10.2013</a:t>
            </a:fld>
            <a:endParaRPr lang="nb-NO"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A793D63-D201-C348-AC4F-4F72D2C474B2}" type="slidenum">
              <a:rPr lang="nb-NO"/>
              <a:pPr/>
              <a:t>‹#›</a:t>
            </a:fld>
            <a:endParaRPr lang="nb-NO" dirty="0"/>
          </a:p>
        </p:txBody>
      </p:sp>
    </p:spTree>
    <p:extLst>
      <p:ext uri="{BB962C8B-B14F-4D97-AF65-F5344CB8AC3E}">
        <p14:creationId xmlns:p14="http://schemas.microsoft.com/office/powerpoint/2010/main" xmlns="" val="13946776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Date Placeholder 3"/>
          <p:cNvSpPr>
            <a:spLocks noGrp="1"/>
          </p:cNvSpPr>
          <p:nvPr>
            <p:ph type="dt" sz="half" idx="10"/>
          </p:nvPr>
        </p:nvSpPr>
        <p:spPr/>
        <p:txBody>
          <a:bodyPr/>
          <a:lstStyle>
            <a:lvl1pPr>
              <a:defRPr/>
            </a:lvl1pPr>
          </a:lstStyle>
          <a:p>
            <a:fld id="{DD22AACA-77EA-D249-B401-23DB8C018D98}" type="datetime1">
              <a:rPr lang="nb-NO"/>
              <a:pPr/>
              <a:t>30.10.2013</a:t>
            </a:fld>
            <a:endParaRPr lang="nb-NO"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D215E25C-20BC-914C-B1F2-3600A1C9CC3B}" type="slidenum">
              <a:rPr lang="nb-NO"/>
              <a:pPr/>
              <a:t>‹#›</a:t>
            </a:fld>
            <a:endParaRPr lang="nb-NO" dirty="0"/>
          </a:p>
        </p:txBody>
      </p:sp>
    </p:spTree>
    <p:extLst>
      <p:ext uri="{BB962C8B-B14F-4D97-AF65-F5344CB8AC3E}">
        <p14:creationId xmlns:p14="http://schemas.microsoft.com/office/powerpoint/2010/main" xmlns="" val="1118142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7" name="Date Placeholder 3"/>
          <p:cNvSpPr>
            <a:spLocks noGrp="1"/>
          </p:cNvSpPr>
          <p:nvPr>
            <p:ph type="dt" sz="half" idx="10"/>
          </p:nvPr>
        </p:nvSpPr>
        <p:spPr/>
        <p:txBody>
          <a:bodyPr/>
          <a:lstStyle>
            <a:lvl1pPr>
              <a:defRPr/>
            </a:lvl1pPr>
          </a:lstStyle>
          <a:p>
            <a:fld id="{000345CF-27D3-264D-B43A-FF670977B8C1}" type="datetime1">
              <a:rPr lang="nb-NO"/>
              <a:pPr/>
              <a:t>30.10.2013</a:t>
            </a:fld>
            <a:endParaRPr lang="nb-NO" dirty="0"/>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1E3E75F6-94CA-9245-BA7E-12C09402A9A0}" type="slidenum">
              <a:rPr lang="nb-NO"/>
              <a:pPr/>
              <a:t>‹#›</a:t>
            </a:fld>
            <a:endParaRPr lang="nb-NO" dirty="0"/>
          </a:p>
        </p:txBody>
      </p:sp>
    </p:spTree>
    <p:extLst>
      <p:ext uri="{BB962C8B-B14F-4D97-AF65-F5344CB8AC3E}">
        <p14:creationId xmlns:p14="http://schemas.microsoft.com/office/powerpoint/2010/main" xmlns="" val="3679655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CE82E7-C659-44F3-AA9D-199F454E9711}" type="datetimeFigureOut">
              <a:rPr lang="en-US">
                <a:solidFill>
                  <a:prstClr val="black">
                    <a:tint val="75000"/>
                  </a:prstClr>
                </a:solidFill>
              </a:rPr>
              <a:pPr/>
              <a:t>10/30/2013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26810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Date Placeholder 3"/>
          <p:cNvSpPr>
            <a:spLocks noGrp="1"/>
          </p:cNvSpPr>
          <p:nvPr>
            <p:ph type="dt" sz="half" idx="10"/>
          </p:nvPr>
        </p:nvSpPr>
        <p:spPr/>
        <p:txBody>
          <a:bodyPr/>
          <a:lstStyle>
            <a:lvl1pPr>
              <a:defRPr/>
            </a:lvl1pPr>
          </a:lstStyle>
          <a:p>
            <a:fld id="{C6452C93-01FC-234B-8E89-47B190317596}" type="datetime1">
              <a:rPr lang="nb-NO"/>
              <a:pPr/>
              <a:t>30.10.2013</a:t>
            </a:fld>
            <a:endParaRPr lang="nb-NO"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E9BA38D4-21AF-884A-B229-A7B26B9B4AD5}" type="slidenum">
              <a:rPr lang="nb-NO"/>
              <a:pPr/>
              <a:t>‹#›</a:t>
            </a:fld>
            <a:endParaRPr lang="nb-NO" dirty="0"/>
          </a:p>
        </p:txBody>
      </p:sp>
    </p:spTree>
    <p:extLst>
      <p:ext uri="{BB962C8B-B14F-4D97-AF65-F5344CB8AC3E}">
        <p14:creationId xmlns:p14="http://schemas.microsoft.com/office/powerpoint/2010/main" xmlns="" val="10504194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888CACC-F572-1845-963B-7E1D78626EFF}" type="datetime1">
              <a:rPr lang="nb-NO"/>
              <a:pPr/>
              <a:t>30.10.2013</a:t>
            </a:fld>
            <a:endParaRPr lang="nb-NO" dirty="0"/>
          </a:p>
        </p:txBody>
      </p:sp>
      <p:sp>
        <p:nvSpPr>
          <p:cNvPr id="3" name="Footer Placeholder 4"/>
          <p:cNvSpPr>
            <a:spLocks noGrp="1"/>
          </p:cNvSpPr>
          <p:nvPr>
            <p:ph type="ftr" sz="quarter" idx="11"/>
          </p:nvPr>
        </p:nvSpPr>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BEB2E109-B521-2D41-AD6A-12B1C2E35783}" type="slidenum">
              <a:rPr lang="nb-NO"/>
              <a:pPr/>
              <a:t>‹#›</a:t>
            </a:fld>
            <a:endParaRPr lang="nb-NO" dirty="0"/>
          </a:p>
        </p:txBody>
      </p:sp>
    </p:spTree>
    <p:extLst>
      <p:ext uri="{BB962C8B-B14F-4D97-AF65-F5344CB8AC3E}">
        <p14:creationId xmlns:p14="http://schemas.microsoft.com/office/powerpoint/2010/main" xmlns="" val="31958763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3"/>
          <p:cNvSpPr>
            <a:spLocks noGrp="1"/>
          </p:cNvSpPr>
          <p:nvPr>
            <p:ph type="dt" sz="half" idx="10"/>
          </p:nvPr>
        </p:nvSpPr>
        <p:spPr/>
        <p:txBody>
          <a:bodyPr/>
          <a:lstStyle>
            <a:lvl1pPr>
              <a:defRPr/>
            </a:lvl1pPr>
          </a:lstStyle>
          <a:p>
            <a:fld id="{156113A2-EEEC-9D43-9584-C95A4182758F}" type="datetime1">
              <a:rPr lang="nb-NO"/>
              <a:pPr/>
              <a:t>30.10.2013</a:t>
            </a:fld>
            <a:endParaRPr lang="nb-NO"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D654C0A6-5EB7-F944-B7F3-FC70B1131CF4}" type="slidenum">
              <a:rPr lang="nb-NO"/>
              <a:pPr/>
              <a:t>‹#›</a:t>
            </a:fld>
            <a:endParaRPr lang="nb-NO" dirty="0"/>
          </a:p>
        </p:txBody>
      </p:sp>
    </p:spTree>
    <p:extLst>
      <p:ext uri="{BB962C8B-B14F-4D97-AF65-F5344CB8AC3E}">
        <p14:creationId xmlns:p14="http://schemas.microsoft.com/office/powerpoint/2010/main" xmlns="" val="35480939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3"/>
          <p:cNvSpPr>
            <a:spLocks noGrp="1"/>
          </p:cNvSpPr>
          <p:nvPr>
            <p:ph type="dt" sz="half" idx="10"/>
          </p:nvPr>
        </p:nvSpPr>
        <p:spPr/>
        <p:txBody>
          <a:bodyPr/>
          <a:lstStyle>
            <a:lvl1pPr>
              <a:defRPr/>
            </a:lvl1pPr>
          </a:lstStyle>
          <a:p>
            <a:fld id="{A84B3EC3-165B-4A46-8238-2D6C1000641D}" type="datetime1">
              <a:rPr lang="nb-NO"/>
              <a:pPr/>
              <a:t>30.10.2013</a:t>
            </a:fld>
            <a:endParaRPr lang="nb-NO"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832A6AE4-4512-BC4A-9921-E7FB3ECE392D}" type="slidenum">
              <a:rPr lang="nb-NO"/>
              <a:pPr/>
              <a:t>‹#›</a:t>
            </a:fld>
            <a:endParaRPr lang="nb-NO" dirty="0"/>
          </a:p>
        </p:txBody>
      </p:sp>
    </p:spTree>
    <p:extLst>
      <p:ext uri="{BB962C8B-B14F-4D97-AF65-F5344CB8AC3E}">
        <p14:creationId xmlns:p14="http://schemas.microsoft.com/office/powerpoint/2010/main" xmlns="" val="35493755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a:defRPr/>
            </a:lvl1pPr>
          </a:lstStyle>
          <a:p>
            <a:fld id="{2D08768A-B77B-EB4B-9E2D-AC4009D5F14D}" type="datetime1">
              <a:rPr lang="nb-NO"/>
              <a:pPr/>
              <a:t>30.10.2013</a:t>
            </a:fld>
            <a:endParaRPr lang="nb-NO"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5757D17-72B0-6F4F-9656-13474921C0AF}" type="slidenum">
              <a:rPr lang="nb-NO"/>
              <a:pPr/>
              <a:t>‹#›</a:t>
            </a:fld>
            <a:endParaRPr lang="nb-NO" dirty="0"/>
          </a:p>
        </p:txBody>
      </p:sp>
    </p:spTree>
    <p:extLst>
      <p:ext uri="{BB962C8B-B14F-4D97-AF65-F5344CB8AC3E}">
        <p14:creationId xmlns:p14="http://schemas.microsoft.com/office/powerpoint/2010/main" xmlns="" val="23834129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a:defRPr/>
            </a:lvl1pPr>
          </a:lstStyle>
          <a:p>
            <a:fld id="{736F1E79-378A-0A4F-8A2F-B5D06A1731D1}" type="datetime1">
              <a:rPr lang="nb-NO"/>
              <a:pPr/>
              <a:t>30.10.2013</a:t>
            </a:fld>
            <a:endParaRPr lang="nb-NO"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6FB9E85-6DAB-6841-8ED2-7DA69362A0F8}" type="slidenum">
              <a:rPr lang="nb-NO"/>
              <a:pPr/>
              <a:t>‹#›</a:t>
            </a:fld>
            <a:endParaRPr lang="nb-NO" dirty="0"/>
          </a:p>
        </p:txBody>
      </p:sp>
    </p:spTree>
    <p:extLst>
      <p:ext uri="{BB962C8B-B14F-4D97-AF65-F5344CB8AC3E}">
        <p14:creationId xmlns:p14="http://schemas.microsoft.com/office/powerpoint/2010/main" xmlns="" val="11692511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FB0E2DB-5FEC-4F87-9628-0D78D925E9FB}" type="datetime1">
              <a:rPr lang="de-DE" smtClean="0">
                <a:solidFill>
                  <a:prstClr val="black">
                    <a:tint val="75000"/>
                  </a:prstClr>
                </a:solidFill>
                <a:latin typeface="Calibri"/>
              </a:rPr>
              <a:pPr/>
              <a:t>30.10.2013</a:t>
            </a:fld>
            <a:endParaRPr lang="de-DE" dirty="0">
              <a:solidFill>
                <a:prstClr val="black">
                  <a:tint val="75000"/>
                </a:prstClr>
              </a:solidFill>
              <a:latin typeface="Calibri"/>
            </a:endParaRPr>
          </a:p>
        </p:txBody>
      </p:sp>
      <p:sp>
        <p:nvSpPr>
          <p:cNvPr id="3" name="Fußzeilenplatzhalter 2"/>
          <p:cNvSpPr>
            <a:spLocks noGrp="1"/>
          </p:cNvSpPr>
          <p:nvPr>
            <p:ph type="ftr" sz="quarter" idx="11"/>
          </p:nvPr>
        </p:nvSpPr>
        <p:spPr/>
        <p:txBody>
          <a:bodyPr/>
          <a:lstStyle/>
          <a:p>
            <a:r>
              <a:rPr lang="en-US" dirty="0" smtClean="0">
                <a:solidFill>
                  <a:prstClr val="black">
                    <a:tint val="75000"/>
                  </a:prstClr>
                </a:solidFill>
                <a:latin typeface="Calibri"/>
              </a:rPr>
              <a:t>Fußzeile - Key Account Management Plan</a:t>
            </a:r>
            <a:endParaRPr lang="de-DE" dirty="0">
              <a:solidFill>
                <a:prstClr val="black">
                  <a:tint val="75000"/>
                </a:prstClr>
              </a:solidFill>
              <a:latin typeface="Calibri"/>
            </a:endParaRPr>
          </a:p>
        </p:txBody>
      </p:sp>
      <p:sp>
        <p:nvSpPr>
          <p:cNvPr id="4" name="Foliennummernplatzhalter 3"/>
          <p:cNvSpPr>
            <a:spLocks noGrp="1"/>
          </p:cNvSpPr>
          <p:nvPr>
            <p:ph type="sldNum" sz="quarter" idx="12"/>
          </p:nvPr>
        </p:nvSpPr>
        <p:spPr/>
        <p:txBody>
          <a:bodyPr/>
          <a:lstStyle/>
          <a:p>
            <a:fld id="{9DC1E638-3F78-4E0D-883A-B278700C48C0}" type="slidenum">
              <a:rPr lang="de-DE" smtClean="0">
                <a:solidFill>
                  <a:prstClr val="black">
                    <a:tint val="75000"/>
                  </a:prstClr>
                </a:solidFill>
                <a:latin typeface="Calibri"/>
              </a:rPr>
              <a:pPr/>
              <a:t>‹#›</a:t>
            </a:fld>
            <a:endParaRPr lang="de-DE" dirty="0">
              <a:solidFill>
                <a:prstClr val="black">
                  <a:tint val="75000"/>
                </a:prstClr>
              </a:solidFill>
              <a:latin typeface="Calibri"/>
            </a:endParaRPr>
          </a:p>
        </p:txBody>
      </p:sp>
    </p:spTree>
    <p:extLst>
      <p:ext uri="{BB962C8B-B14F-4D97-AF65-F5344CB8AC3E}">
        <p14:creationId xmlns:p14="http://schemas.microsoft.com/office/powerpoint/2010/main" xmlns="" val="9869161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CE82E7-C659-44F3-AA9D-199F454E9711}" type="datetimeFigureOut">
              <a:rPr lang="en-US">
                <a:solidFill>
                  <a:prstClr val="black">
                    <a:tint val="75000"/>
                  </a:prstClr>
                </a:solidFill>
              </a:rPr>
              <a:pPr/>
              <a:t>10/30/2013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170842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403A4A-9C80-4D0A-9986-9D9013BC5699}" type="datetimeFigureOut">
              <a:rPr lang="en-US" smtClean="0">
                <a:solidFill>
                  <a:prstClr val="black">
                    <a:tint val="75000"/>
                  </a:prstClr>
                </a:solidFill>
              </a:rPr>
              <a:pPr/>
              <a:t>10/30/2013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403A4A-9C80-4D0A-9986-9D9013BC5699}" type="datetimeFigureOut">
              <a:rPr lang="en-US" smtClean="0">
                <a:solidFill>
                  <a:prstClr val="black">
                    <a:tint val="75000"/>
                  </a:prstClr>
                </a:solidFill>
              </a:rPr>
              <a:pPr/>
              <a:t>10/30/2013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03A4A-9C80-4D0A-9986-9D9013BC5699}" type="datetimeFigureOut">
              <a:rPr lang="en-US" smtClean="0">
                <a:solidFill>
                  <a:prstClr val="black">
                    <a:tint val="75000"/>
                  </a:prstClr>
                </a:solidFill>
              </a:rPr>
              <a:pPr/>
              <a:t>10/30/2013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smtClean="0"/>
              <a:t>Click to edit Master title style</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smtClean="0"/>
              <a:t>Click to edit Master subtitle style</a:t>
            </a:r>
            <a:endParaRPr lang="zh-TW" altLang="en-US"/>
          </a:p>
        </p:txBody>
      </p:sp>
      <p:sp>
        <p:nvSpPr>
          <p:cNvPr id="4" name="Date Placeholder 3"/>
          <p:cNvSpPr>
            <a:spLocks noGrp="1"/>
          </p:cNvSpPr>
          <p:nvPr>
            <p:ph type="dt" sz="half" idx="10"/>
          </p:nvPr>
        </p:nvSpPr>
        <p:spPr/>
        <p:txBody>
          <a:bodyPr/>
          <a:lstStyle/>
          <a:p>
            <a:fld id="{E5EDDFC6-8C58-498F-9850-30C4C2F6F2D3}" type="datetimeFigureOut">
              <a:rPr lang="zh-TW" altLang="en-US">
                <a:solidFill>
                  <a:prstClr val="black">
                    <a:tint val="75000"/>
                  </a:prstClr>
                </a:solidFill>
              </a:rPr>
              <a:pPr/>
              <a:t>2013/10/30</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7AC77D-1AA8-42EA-8A32-C6B55EC94E14}" type="slidenum">
              <a:rPr lang="zh-TW" altLang="en-US">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Date Placeholder 3"/>
          <p:cNvSpPr>
            <a:spLocks noGrp="1"/>
          </p:cNvSpPr>
          <p:nvPr>
            <p:ph type="dt" sz="half" idx="10"/>
          </p:nvPr>
        </p:nvSpPr>
        <p:spPr/>
        <p:txBody>
          <a:bodyPr/>
          <a:lstStyle/>
          <a:p>
            <a:fld id="{E5EDDFC6-8C58-498F-9850-30C4C2F6F2D3}" type="datetimeFigureOut">
              <a:rPr lang="zh-TW" altLang="en-US">
                <a:solidFill>
                  <a:prstClr val="black">
                    <a:tint val="75000"/>
                  </a:prstClr>
                </a:solidFill>
              </a:rPr>
              <a:pPr/>
              <a:t>2013/10/30</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7AC77D-1AA8-42EA-8A32-C6B55EC94E14}" type="slidenum">
              <a:rPr lang="zh-TW" altLang="en-US">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CE82E7-C659-44F3-AA9D-199F454E9711}" type="datetimeFigureOut">
              <a:rPr lang="en-US">
                <a:solidFill>
                  <a:prstClr val="black">
                    <a:tint val="75000"/>
                  </a:prstClr>
                </a:solidFill>
              </a:rPr>
              <a:pPr/>
              <a:t>10/30/2013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952790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TW" smtClean="0"/>
              <a:t>Click to edit Master text styles</a:t>
            </a:r>
          </a:p>
        </p:txBody>
      </p:sp>
      <p:sp>
        <p:nvSpPr>
          <p:cNvPr id="4" name="Date Placeholder 3"/>
          <p:cNvSpPr>
            <a:spLocks noGrp="1"/>
          </p:cNvSpPr>
          <p:nvPr>
            <p:ph type="dt" sz="half" idx="10"/>
          </p:nvPr>
        </p:nvSpPr>
        <p:spPr/>
        <p:txBody>
          <a:bodyPr/>
          <a:lstStyle/>
          <a:p>
            <a:fld id="{E5EDDFC6-8C58-498F-9850-30C4C2F6F2D3}" type="datetimeFigureOut">
              <a:rPr lang="zh-TW" altLang="en-US">
                <a:solidFill>
                  <a:prstClr val="black">
                    <a:tint val="75000"/>
                  </a:prstClr>
                </a:solidFill>
              </a:rPr>
              <a:pPr/>
              <a:t>2013/10/30</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7AC77D-1AA8-42EA-8A32-C6B55EC94E14}" type="slidenum">
              <a:rPr lang="zh-TW" altLang="en-US">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Date Placeholder 4"/>
          <p:cNvSpPr>
            <a:spLocks noGrp="1"/>
          </p:cNvSpPr>
          <p:nvPr>
            <p:ph type="dt" sz="half" idx="10"/>
          </p:nvPr>
        </p:nvSpPr>
        <p:spPr/>
        <p:txBody>
          <a:bodyPr/>
          <a:lstStyle/>
          <a:p>
            <a:fld id="{E5EDDFC6-8C58-498F-9850-30C4C2F6F2D3}" type="datetimeFigureOut">
              <a:rPr lang="zh-TW" altLang="en-US">
                <a:solidFill>
                  <a:prstClr val="black">
                    <a:tint val="75000"/>
                  </a:prstClr>
                </a:solidFill>
              </a:rPr>
              <a:pPr/>
              <a:t>2013/10/30</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7AC77D-1AA8-42EA-8A32-C6B55EC94E14}" type="slidenum">
              <a:rPr lang="zh-TW" altLang="en-US">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7" name="Date Placeholder 6"/>
          <p:cNvSpPr>
            <a:spLocks noGrp="1"/>
          </p:cNvSpPr>
          <p:nvPr>
            <p:ph type="dt" sz="half" idx="10"/>
          </p:nvPr>
        </p:nvSpPr>
        <p:spPr/>
        <p:txBody>
          <a:bodyPr/>
          <a:lstStyle/>
          <a:p>
            <a:fld id="{E5EDDFC6-8C58-498F-9850-30C4C2F6F2D3}" type="datetimeFigureOut">
              <a:rPr lang="zh-TW" altLang="en-US">
                <a:solidFill>
                  <a:prstClr val="black">
                    <a:tint val="75000"/>
                  </a:prstClr>
                </a:solidFill>
              </a:rPr>
              <a:pPr/>
              <a:t>2013/10/30</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7AC77D-1AA8-42EA-8A32-C6B55EC94E14}" type="slidenum">
              <a:rPr lang="zh-TW" altLang="en-US">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Date Placeholder 2"/>
          <p:cNvSpPr>
            <a:spLocks noGrp="1"/>
          </p:cNvSpPr>
          <p:nvPr>
            <p:ph type="dt" sz="half" idx="10"/>
          </p:nvPr>
        </p:nvSpPr>
        <p:spPr/>
        <p:txBody>
          <a:bodyPr/>
          <a:lstStyle/>
          <a:p>
            <a:fld id="{E5EDDFC6-8C58-498F-9850-30C4C2F6F2D3}" type="datetimeFigureOut">
              <a:rPr lang="zh-TW" altLang="en-US">
                <a:solidFill>
                  <a:prstClr val="black">
                    <a:tint val="75000"/>
                  </a:prstClr>
                </a:solidFill>
              </a:rPr>
              <a:pPr/>
              <a:t>2013/10/30</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7AC77D-1AA8-42EA-8A32-C6B55EC94E14}" type="slidenum">
              <a:rPr lang="zh-TW" altLang="en-US">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DDFC6-8C58-498F-9850-30C4C2F6F2D3}" type="datetimeFigureOut">
              <a:rPr lang="zh-TW" altLang="en-US">
                <a:solidFill>
                  <a:prstClr val="black">
                    <a:tint val="75000"/>
                  </a:prstClr>
                </a:solidFill>
              </a:rPr>
              <a:pPr/>
              <a:t>2013/10/30</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7AC77D-1AA8-42EA-8A32-C6B55EC94E14}" type="slidenum">
              <a:rPr lang="zh-TW" altLang="en-US">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TW" smtClean="0"/>
              <a:t>Click to edit Master title style</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fld id="{E5EDDFC6-8C58-498F-9850-30C4C2F6F2D3}" type="datetimeFigureOut">
              <a:rPr lang="zh-TW" altLang="en-US">
                <a:solidFill>
                  <a:prstClr val="black">
                    <a:tint val="75000"/>
                  </a:prstClr>
                </a:solidFill>
              </a:rPr>
              <a:pPr/>
              <a:t>2013/10/30</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7AC77D-1AA8-42EA-8A32-C6B55EC94E14}" type="slidenum">
              <a:rPr lang="zh-TW" altLang="en-US">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TW" smtClean="0"/>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fld id="{E5EDDFC6-8C58-498F-9850-30C4C2F6F2D3}" type="datetimeFigureOut">
              <a:rPr lang="zh-TW" altLang="en-US">
                <a:solidFill>
                  <a:prstClr val="black">
                    <a:tint val="75000"/>
                  </a:prstClr>
                </a:solidFill>
              </a:rPr>
              <a:pPr/>
              <a:t>2013/10/30</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7AC77D-1AA8-42EA-8A32-C6B55EC94E14}" type="slidenum">
              <a:rPr lang="zh-TW" altLang="en-US">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Date Placeholder 3"/>
          <p:cNvSpPr>
            <a:spLocks noGrp="1"/>
          </p:cNvSpPr>
          <p:nvPr>
            <p:ph type="dt" sz="half" idx="10"/>
          </p:nvPr>
        </p:nvSpPr>
        <p:spPr/>
        <p:txBody>
          <a:bodyPr/>
          <a:lstStyle/>
          <a:p>
            <a:fld id="{E5EDDFC6-8C58-498F-9850-30C4C2F6F2D3}" type="datetimeFigureOut">
              <a:rPr lang="zh-TW" altLang="en-US">
                <a:solidFill>
                  <a:prstClr val="black">
                    <a:tint val="75000"/>
                  </a:prstClr>
                </a:solidFill>
              </a:rPr>
              <a:pPr/>
              <a:t>2013/10/30</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7AC77D-1AA8-42EA-8A32-C6B55EC94E14}" type="slidenum">
              <a:rPr lang="zh-TW" altLang="en-US">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Date Placeholder 3"/>
          <p:cNvSpPr>
            <a:spLocks noGrp="1"/>
          </p:cNvSpPr>
          <p:nvPr>
            <p:ph type="dt" sz="half" idx="10"/>
          </p:nvPr>
        </p:nvSpPr>
        <p:spPr/>
        <p:txBody>
          <a:bodyPr/>
          <a:lstStyle/>
          <a:p>
            <a:fld id="{E5EDDFC6-8C58-498F-9850-30C4C2F6F2D3}" type="datetimeFigureOut">
              <a:rPr lang="zh-TW" altLang="en-US">
                <a:solidFill>
                  <a:prstClr val="black">
                    <a:tint val="75000"/>
                  </a:prstClr>
                </a:solidFill>
              </a:rPr>
              <a:pPr/>
              <a:t>2013/10/30</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7AC77D-1AA8-42EA-8A32-C6B55EC94E14}" type="slidenum">
              <a:rPr lang="zh-TW" altLang="en-US">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smtClean="0"/>
              <a:t>Click to edit Master title style</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TW" smtClean="0"/>
              <a:t>Click to edit Master subtitle style</a:t>
            </a:r>
            <a:endParaRPr lang="zh-TW" alt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3.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theme" Target="../theme/theme6.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E82E7-C659-44F3-AA9D-199F454E9711}" type="datetimeFigureOut">
              <a:rPr lang="en-US" smtClean="0">
                <a:solidFill>
                  <a:prstClr val="black">
                    <a:tint val="75000"/>
                  </a:prstClr>
                </a:solidFill>
              </a:rPr>
              <a:pPr/>
              <a:t>10/30/2013</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DA216-CEBF-4977-8915-138D64E61CC8}"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 xmlns:p14="http://schemas.microsoft.com/office/powerpoint/2010/main" val="271889614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bwMode="gray">
          <a:xfrm>
            <a:off x="381000" y="1828800"/>
            <a:ext cx="8382000" cy="1703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7" name="Text Box 23"/>
          <p:cNvSpPr txBox="1">
            <a:spLocks noChangeArrowheads="1"/>
          </p:cNvSpPr>
          <p:nvPr/>
        </p:nvSpPr>
        <p:spPr bwMode="gray">
          <a:xfrm>
            <a:off x="8610600" y="6657975"/>
            <a:ext cx="369888"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fontAlgn="base" hangingPunct="1">
              <a:spcBef>
                <a:spcPct val="0"/>
              </a:spcBef>
              <a:spcAft>
                <a:spcPct val="0"/>
              </a:spcAft>
              <a:defRPr/>
            </a:pPr>
            <a:r>
              <a:rPr lang="en-US" altLang="zh-HK" sz="800" smtClean="0">
                <a:solidFill>
                  <a:srgbClr val="FFFFFF"/>
                </a:solidFill>
              </a:rPr>
              <a:t>[ </a:t>
            </a:r>
            <a:fld id="{4898CCE4-634D-4229-B967-D79CFC86164F}" type="slidenum">
              <a:rPr lang="en-US" altLang="zh-HK" sz="800" smtClean="0">
                <a:solidFill>
                  <a:srgbClr val="FFFFFF"/>
                </a:solidFill>
              </a:rPr>
              <a:pPr algn="r" eaLnBrk="1" fontAlgn="base" hangingPunct="1">
                <a:spcBef>
                  <a:spcPct val="0"/>
                </a:spcBef>
                <a:spcAft>
                  <a:spcPct val="0"/>
                </a:spcAft>
                <a:defRPr/>
              </a:pPr>
              <a:t>‹#›</a:t>
            </a:fld>
            <a:r>
              <a:rPr lang="en-US" altLang="zh-HK" sz="800" smtClean="0">
                <a:solidFill>
                  <a:srgbClr val="FFFFFF"/>
                </a:solidFill>
              </a:rPr>
              <a:t> ]</a:t>
            </a:r>
          </a:p>
        </p:txBody>
      </p:sp>
      <p:sp>
        <p:nvSpPr>
          <p:cNvPr id="38916" name="Rectangle 2"/>
          <p:cNvSpPr>
            <a:spLocks noGrp="1" noChangeArrowheads="1"/>
          </p:cNvSpPr>
          <p:nvPr>
            <p:ph type="title"/>
          </p:nvPr>
        </p:nvSpPr>
        <p:spPr bwMode="gray">
          <a:xfrm>
            <a:off x="354013" y="457200"/>
            <a:ext cx="7570787" cy="409575"/>
          </a:xfrm>
          <a:prstGeom prst="rect">
            <a:avLst/>
          </a:prstGeom>
          <a:noFill/>
          <a:ln w="9525">
            <a:noFill/>
            <a:miter lim="800000"/>
            <a:headEnd/>
            <a:tailEnd/>
          </a:ln>
          <a:effectLst>
            <a:outerShdw dist="17959" dir="2700000" algn="ctr" rotWithShape="0">
              <a:srgbClr val="000000">
                <a:alpha val="75000"/>
              </a:srgbClr>
            </a:outerShdw>
          </a:effectLst>
        </p:spPr>
        <p:txBody>
          <a:bodyPr vert="horz" wrap="square" lIns="91440" tIns="45720" rIns="91440" bIns="45720" numCol="1" anchor="b" anchorCtr="0" compatLnSpc="1">
            <a:prstTxWarp prst="textNoShape">
              <a:avLst/>
            </a:prstTxWarp>
            <a:spAutoFit/>
          </a:bodyPr>
          <a:lstStyle/>
          <a:p>
            <a:pPr lvl="0"/>
            <a:r>
              <a:rPr lang="en-US" altLang="zh-HK" smtClean="0"/>
              <a:t>Click to edit Master title style</a:t>
            </a:r>
          </a:p>
        </p:txBody>
      </p: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ransition>
    <p:wipe dir="r"/>
  </p:transition>
  <p:timing>
    <p:tnLst>
      <p:par>
        <p:cTn id="1" dur="indefinite" restart="never" nodeType="tmRoot"/>
      </p:par>
    </p:tnLst>
  </p:timing>
  <p:txStyles>
    <p:titleStyle>
      <a:lvl1pPr algn="l" rtl="0" fontAlgn="base">
        <a:lnSpc>
          <a:spcPct val="95000"/>
        </a:lnSpc>
        <a:spcBef>
          <a:spcPct val="0"/>
        </a:spcBef>
        <a:spcAft>
          <a:spcPct val="0"/>
        </a:spcAft>
        <a:defRPr kumimoji="1" sz="2200">
          <a:solidFill>
            <a:schemeClr val="bg1"/>
          </a:solidFill>
          <a:latin typeface="+mj-lt"/>
          <a:ea typeface="+mj-ea"/>
          <a:cs typeface="+mj-cs"/>
        </a:defRPr>
      </a:lvl1pPr>
      <a:lvl2pPr algn="l" rtl="0" fontAlgn="base">
        <a:lnSpc>
          <a:spcPct val="95000"/>
        </a:lnSpc>
        <a:spcBef>
          <a:spcPct val="0"/>
        </a:spcBef>
        <a:spcAft>
          <a:spcPct val="0"/>
        </a:spcAft>
        <a:defRPr kumimoji="1" sz="2200">
          <a:solidFill>
            <a:schemeClr val="bg1"/>
          </a:solidFill>
          <a:latin typeface="Arial" charset="0"/>
          <a:ea typeface="新細明體" charset="-120"/>
        </a:defRPr>
      </a:lvl2pPr>
      <a:lvl3pPr algn="l" rtl="0" fontAlgn="base">
        <a:lnSpc>
          <a:spcPct val="95000"/>
        </a:lnSpc>
        <a:spcBef>
          <a:spcPct val="0"/>
        </a:spcBef>
        <a:spcAft>
          <a:spcPct val="0"/>
        </a:spcAft>
        <a:defRPr kumimoji="1" sz="2200">
          <a:solidFill>
            <a:schemeClr val="bg1"/>
          </a:solidFill>
          <a:latin typeface="Arial" charset="0"/>
          <a:ea typeface="新細明體" charset="-120"/>
        </a:defRPr>
      </a:lvl3pPr>
      <a:lvl4pPr algn="l" rtl="0" fontAlgn="base">
        <a:lnSpc>
          <a:spcPct val="95000"/>
        </a:lnSpc>
        <a:spcBef>
          <a:spcPct val="0"/>
        </a:spcBef>
        <a:spcAft>
          <a:spcPct val="0"/>
        </a:spcAft>
        <a:defRPr kumimoji="1" sz="2200">
          <a:solidFill>
            <a:schemeClr val="bg1"/>
          </a:solidFill>
          <a:latin typeface="Arial" charset="0"/>
          <a:ea typeface="新細明體" charset="-120"/>
        </a:defRPr>
      </a:lvl4pPr>
      <a:lvl5pPr algn="l" rtl="0" fontAlgn="base">
        <a:lnSpc>
          <a:spcPct val="95000"/>
        </a:lnSpc>
        <a:spcBef>
          <a:spcPct val="0"/>
        </a:spcBef>
        <a:spcAft>
          <a:spcPct val="0"/>
        </a:spcAft>
        <a:defRPr kumimoji="1" sz="2200">
          <a:solidFill>
            <a:schemeClr val="bg1"/>
          </a:solidFill>
          <a:latin typeface="Arial" charset="0"/>
          <a:ea typeface="新細明體" charset="-120"/>
        </a:defRPr>
      </a:lvl5pPr>
      <a:lvl6pPr marL="457200" algn="l" rtl="0" fontAlgn="base">
        <a:lnSpc>
          <a:spcPct val="95000"/>
        </a:lnSpc>
        <a:spcBef>
          <a:spcPct val="0"/>
        </a:spcBef>
        <a:spcAft>
          <a:spcPct val="0"/>
        </a:spcAft>
        <a:defRPr kumimoji="1" sz="2200">
          <a:solidFill>
            <a:schemeClr val="bg1"/>
          </a:solidFill>
          <a:latin typeface="Arial" charset="0"/>
          <a:ea typeface="新細明體" charset="-120"/>
        </a:defRPr>
      </a:lvl6pPr>
      <a:lvl7pPr marL="914400" algn="l" rtl="0" fontAlgn="base">
        <a:lnSpc>
          <a:spcPct val="95000"/>
        </a:lnSpc>
        <a:spcBef>
          <a:spcPct val="0"/>
        </a:spcBef>
        <a:spcAft>
          <a:spcPct val="0"/>
        </a:spcAft>
        <a:defRPr kumimoji="1" sz="2200">
          <a:solidFill>
            <a:schemeClr val="bg1"/>
          </a:solidFill>
          <a:latin typeface="Arial" charset="0"/>
          <a:ea typeface="新細明體" charset="-120"/>
        </a:defRPr>
      </a:lvl7pPr>
      <a:lvl8pPr marL="1371600" algn="l" rtl="0" fontAlgn="base">
        <a:lnSpc>
          <a:spcPct val="95000"/>
        </a:lnSpc>
        <a:spcBef>
          <a:spcPct val="0"/>
        </a:spcBef>
        <a:spcAft>
          <a:spcPct val="0"/>
        </a:spcAft>
        <a:defRPr kumimoji="1" sz="2200">
          <a:solidFill>
            <a:schemeClr val="bg1"/>
          </a:solidFill>
          <a:latin typeface="Arial" charset="0"/>
          <a:ea typeface="新細明體" charset="-120"/>
        </a:defRPr>
      </a:lvl8pPr>
      <a:lvl9pPr marL="1828800" algn="l" rtl="0" fontAlgn="base">
        <a:lnSpc>
          <a:spcPct val="95000"/>
        </a:lnSpc>
        <a:spcBef>
          <a:spcPct val="0"/>
        </a:spcBef>
        <a:spcAft>
          <a:spcPct val="0"/>
        </a:spcAft>
        <a:defRPr kumimoji="1" sz="2200">
          <a:solidFill>
            <a:schemeClr val="bg1"/>
          </a:solidFill>
          <a:latin typeface="Arial" charset="0"/>
          <a:ea typeface="新細明體" charset="-120"/>
        </a:defRPr>
      </a:lvl9pPr>
    </p:titleStyle>
    <p:bodyStyle>
      <a:lvl1pPr marL="342900" indent="-342900" algn="l" rtl="0" fontAlgn="base">
        <a:lnSpc>
          <a:spcPct val="95000"/>
        </a:lnSpc>
        <a:spcBef>
          <a:spcPct val="25000"/>
        </a:spcBef>
        <a:spcAft>
          <a:spcPct val="25000"/>
        </a:spcAft>
        <a:buClr>
          <a:schemeClr val="accent1"/>
        </a:buClr>
        <a:buSzPct val="75000"/>
        <a:buFont typeface="Wingdings" pitchFamily="2" charset="2"/>
        <a:buChar char="£"/>
        <a:defRPr kumimoji="1" sz="2000">
          <a:solidFill>
            <a:schemeClr val="tx1"/>
          </a:solidFill>
          <a:latin typeface="+mn-lt"/>
          <a:ea typeface="+mn-ea"/>
          <a:cs typeface="+mn-cs"/>
        </a:defRPr>
      </a:lvl1pPr>
      <a:lvl2pPr marL="742950" indent="-285750" algn="l" rtl="0" fontAlgn="base">
        <a:lnSpc>
          <a:spcPct val="95000"/>
        </a:lnSpc>
        <a:spcBef>
          <a:spcPct val="0"/>
        </a:spcBef>
        <a:spcAft>
          <a:spcPct val="25000"/>
        </a:spcAft>
        <a:buClr>
          <a:schemeClr val="accent1"/>
        </a:buClr>
        <a:buChar char="–"/>
        <a:defRPr kumimoji="1">
          <a:solidFill>
            <a:schemeClr val="tx1"/>
          </a:solidFill>
          <a:latin typeface="+mn-lt"/>
          <a:ea typeface="+mn-ea"/>
        </a:defRPr>
      </a:lvl2pPr>
      <a:lvl3pPr marL="1143000" indent="-228600" algn="l" rtl="0" fontAlgn="base">
        <a:lnSpc>
          <a:spcPct val="95000"/>
        </a:lnSpc>
        <a:spcBef>
          <a:spcPct val="0"/>
        </a:spcBef>
        <a:spcAft>
          <a:spcPct val="25000"/>
        </a:spcAft>
        <a:buClr>
          <a:schemeClr val="accent1"/>
        </a:buClr>
        <a:buChar char="•"/>
        <a:defRPr kumimoji="1">
          <a:solidFill>
            <a:schemeClr val="tx1"/>
          </a:solidFill>
          <a:latin typeface="+mn-lt"/>
          <a:ea typeface="+mn-ea"/>
        </a:defRPr>
      </a:lvl3pPr>
      <a:lvl4pPr marL="1600200" indent="-228600" algn="l" rtl="0" fontAlgn="base">
        <a:lnSpc>
          <a:spcPct val="95000"/>
        </a:lnSpc>
        <a:spcBef>
          <a:spcPct val="0"/>
        </a:spcBef>
        <a:spcAft>
          <a:spcPct val="25000"/>
        </a:spcAft>
        <a:buClr>
          <a:schemeClr val="accent1"/>
        </a:buClr>
        <a:buChar char="–"/>
        <a:defRPr kumimoji="1">
          <a:solidFill>
            <a:schemeClr val="tx1"/>
          </a:solidFill>
          <a:latin typeface="+mn-lt"/>
          <a:ea typeface="+mn-ea"/>
        </a:defRPr>
      </a:lvl4pPr>
      <a:lvl5pPr marL="2057400" indent="-228600" algn="l" rtl="0" fontAlgn="base">
        <a:lnSpc>
          <a:spcPct val="95000"/>
        </a:lnSpc>
        <a:spcBef>
          <a:spcPct val="0"/>
        </a:spcBef>
        <a:spcAft>
          <a:spcPct val="25000"/>
        </a:spcAft>
        <a:buClr>
          <a:schemeClr val="accent1"/>
        </a:buClr>
        <a:buChar char="»"/>
        <a:defRPr kumimoji="1">
          <a:solidFill>
            <a:schemeClr val="tx1"/>
          </a:solidFill>
          <a:latin typeface="+mn-lt"/>
          <a:ea typeface="+mn-ea"/>
        </a:defRPr>
      </a:lvl5pPr>
      <a:lvl6pPr marL="2514600" indent="-228600" algn="l" rtl="0" fontAlgn="base">
        <a:lnSpc>
          <a:spcPct val="95000"/>
        </a:lnSpc>
        <a:spcBef>
          <a:spcPct val="0"/>
        </a:spcBef>
        <a:spcAft>
          <a:spcPct val="25000"/>
        </a:spcAft>
        <a:buClr>
          <a:schemeClr val="accent1"/>
        </a:buClr>
        <a:buChar char="»"/>
        <a:defRPr kumimoji="1">
          <a:solidFill>
            <a:schemeClr val="tx1"/>
          </a:solidFill>
          <a:latin typeface="+mn-lt"/>
          <a:ea typeface="+mn-ea"/>
        </a:defRPr>
      </a:lvl6pPr>
      <a:lvl7pPr marL="2971800" indent="-228600" algn="l" rtl="0" fontAlgn="base">
        <a:lnSpc>
          <a:spcPct val="95000"/>
        </a:lnSpc>
        <a:spcBef>
          <a:spcPct val="0"/>
        </a:spcBef>
        <a:spcAft>
          <a:spcPct val="25000"/>
        </a:spcAft>
        <a:buClr>
          <a:schemeClr val="accent1"/>
        </a:buClr>
        <a:buChar char="»"/>
        <a:defRPr kumimoji="1">
          <a:solidFill>
            <a:schemeClr val="tx1"/>
          </a:solidFill>
          <a:latin typeface="+mn-lt"/>
          <a:ea typeface="+mn-ea"/>
        </a:defRPr>
      </a:lvl7pPr>
      <a:lvl8pPr marL="3429000" indent="-228600" algn="l" rtl="0" fontAlgn="base">
        <a:lnSpc>
          <a:spcPct val="95000"/>
        </a:lnSpc>
        <a:spcBef>
          <a:spcPct val="0"/>
        </a:spcBef>
        <a:spcAft>
          <a:spcPct val="25000"/>
        </a:spcAft>
        <a:buClr>
          <a:schemeClr val="accent1"/>
        </a:buClr>
        <a:buChar char="»"/>
        <a:defRPr kumimoji="1">
          <a:solidFill>
            <a:schemeClr val="tx1"/>
          </a:solidFill>
          <a:latin typeface="+mn-lt"/>
          <a:ea typeface="+mn-ea"/>
        </a:defRPr>
      </a:lvl8pPr>
      <a:lvl9pPr marL="3886200" indent="-228600" algn="l" rtl="0" fontAlgn="base">
        <a:lnSpc>
          <a:spcPct val="95000"/>
        </a:lnSpc>
        <a:spcBef>
          <a:spcPct val="0"/>
        </a:spcBef>
        <a:spcAft>
          <a:spcPct val="25000"/>
        </a:spcAft>
        <a:buClr>
          <a:schemeClr val="accent1"/>
        </a:buClr>
        <a:buChar char="»"/>
        <a:defRPr kumimoji="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990600" y="228600"/>
            <a:ext cx="7239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1066800" y="1371600"/>
            <a:ext cx="7239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8276" name="Rectangle 4"/>
          <p:cNvSpPr>
            <a:spLocks noGrp="1" noChangeArrowheads="1"/>
          </p:cNvSpPr>
          <p:nvPr>
            <p:ph type="dt" sz="half" idx="2"/>
          </p:nvPr>
        </p:nvSpPr>
        <p:spPr bwMode="auto">
          <a:xfrm>
            <a:off x="3048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EBF5FF"/>
                </a:solidFill>
                <a:latin typeface="Gill Sans MT"/>
                <a:ea typeface="+mn-ea"/>
                <a:cs typeface="+mn-cs"/>
              </a:defRPr>
            </a:lvl1pPr>
          </a:lstStyle>
          <a:p>
            <a:pPr fontAlgn="base">
              <a:spcBef>
                <a:spcPct val="0"/>
              </a:spcBef>
              <a:spcAft>
                <a:spcPct val="0"/>
              </a:spcAft>
              <a:defRPr/>
            </a:pPr>
            <a:endParaRPr lang="en-US"/>
          </a:p>
        </p:txBody>
      </p:sp>
      <p:sp>
        <p:nvSpPr>
          <p:cNvPr id="438277" name="Rectangle 5"/>
          <p:cNvSpPr>
            <a:spLocks noGrp="1" noChangeArrowheads="1"/>
          </p:cNvSpPr>
          <p:nvPr>
            <p:ph type="ftr" sz="quarter" idx="3"/>
          </p:nvPr>
        </p:nvSpPr>
        <p:spPr bwMode="auto">
          <a:xfrm>
            <a:off x="449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EBF5FF"/>
                </a:solidFill>
                <a:latin typeface="Gill Sans MT"/>
                <a:ea typeface="+mn-ea"/>
                <a:cs typeface="+mn-cs"/>
              </a:defRPr>
            </a:lvl1pPr>
          </a:lstStyle>
          <a:p>
            <a:pPr fontAlgn="base">
              <a:spcBef>
                <a:spcPct val="0"/>
              </a:spcBef>
              <a:spcAft>
                <a:spcPct val="0"/>
              </a:spcAft>
              <a:defRPr/>
            </a:pPr>
            <a:endParaRPr lang="en-US"/>
          </a:p>
        </p:txBody>
      </p:sp>
      <p:sp>
        <p:nvSpPr>
          <p:cNvPr id="438278" name="Rectangle 6"/>
          <p:cNvSpPr>
            <a:spLocks noGrp="1" noChangeArrowheads="1"/>
          </p:cNvSpPr>
          <p:nvPr>
            <p:ph type="sldNum" sz="quarter" idx="4"/>
          </p:nvPr>
        </p:nvSpPr>
        <p:spPr bwMode="auto">
          <a:xfrm>
            <a:off x="75438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EBF5FF"/>
                </a:solidFill>
                <a:latin typeface="Gill Sans MT" pitchFamily="34" charset="0"/>
              </a:defRPr>
            </a:lvl1pPr>
          </a:lstStyle>
          <a:p>
            <a:pPr fontAlgn="base">
              <a:spcBef>
                <a:spcPct val="0"/>
              </a:spcBef>
              <a:spcAft>
                <a:spcPct val="0"/>
              </a:spcAft>
            </a:pPr>
            <a:fld id="{03EDF80D-3021-4ADB-88C9-3BE527022FCA}" type="slidenum">
              <a:rPr lang="en-US" smtClean="0">
                <a:ea typeface="ＭＳ Ｐゴシック" pitchFamily="34" charset="-128"/>
              </a:rPr>
              <a:pPr fontAlgn="base">
                <a:spcBef>
                  <a:spcPct val="0"/>
                </a:spcBef>
                <a:spcAft>
                  <a:spcPct val="0"/>
                </a:spcAft>
              </a:pPr>
              <a:t>‹#›</a:t>
            </a:fld>
            <a:endParaRPr lang="en-US" smtClean="0">
              <a:ea typeface="ＭＳ Ｐゴシック" pitchFamily="34" charset="-128"/>
            </a:endParaRPr>
          </a:p>
        </p:txBody>
      </p:sp>
    </p:spTree>
    <p:extLst>
      <p:ext uri="{BB962C8B-B14F-4D97-AF65-F5344CB8AC3E}">
        <p14:creationId xmlns="" xmlns:p14="http://schemas.microsoft.com/office/powerpoint/2010/main" val="1647193300"/>
      </p:ext>
    </p:extLst>
  </p:cSld>
  <p:clrMap bg1="dk2" tx1="lt1" bg2="dk1" tx2="lt2" accent1="accent1" accent2="accent2" accent3="accent3" accent4="accent4" accent5="accent5" accent6="accent6" hlink="hlink" folHlink="folHlink"/>
  <p:timing>
    <p:tnLst>
      <p:par>
        <p:cTn id="1" dur="indefinite" restart="never" nodeType="tmRoot"/>
      </p:par>
    </p:tnLst>
  </p:timing>
  <p:txStyles>
    <p:titleStyle>
      <a:lvl1pPr algn="ctr" rtl="0" eaLnBrk="0" fontAlgn="base" hangingPunct="0">
        <a:spcBef>
          <a:spcPct val="0"/>
        </a:spcBef>
        <a:spcAft>
          <a:spcPct val="0"/>
        </a:spcAft>
        <a:defRPr sz="40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Gill Sans MT"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Gill Sans MT"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Gill Sans MT"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Gill Sans MT"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Gill Sans MT" charset="0"/>
        </a:defRPr>
      </a:lvl6pPr>
      <a:lvl7pPr marL="914400" algn="ctr" rtl="0" fontAlgn="base">
        <a:spcBef>
          <a:spcPct val="0"/>
        </a:spcBef>
        <a:spcAft>
          <a:spcPct val="0"/>
        </a:spcAft>
        <a:defRPr sz="4000" b="1">
          <a:solidFill>
            <a:schemeClr val="tx2"/>
          </a:solidFill>
          <a:latin typeface="Gill Sans MT" charset="0"/>
        </a:defRPr>
      </a:lvl7pPr>
      <a:lvl8pPr marL="1371600" algn="ctr" rtl="0" fontAlgn="base">
        <a:spcBef>
          <a:spcPct val="0"/>
        </a:spcBef>
        <a:spcAft>
          <a:spcPct val="0"/>
        </a:spcAft>
        <a:defRPr sz="4000" b="1">
          <a:solidFill>
            <a:schemeClr val="tx2"/>
          </a:solidFill>
          <a:latin typeface="Gill Sans MT" charset="0"/>
        </a:defRPr>
      </a:lvl8pPr>
      <a:lvl9pPr marL="1828800" algn="ctr" rtl="0" fontAlgn="base">
        <a:spcBef>
          <a:spcPct val="0"/>
        </a:spcBef>
        <a:spcAft>
          <a:spcPct val="0"/>
        </a:spcAft>
        <a:defRPr sz="4000" b="1">
          <a:solidFill>
            <a:schemeClr val="tx2"/>
          </a:solidFill>
          <a:latin typeface="Gill Sans MT"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b="1">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b="1">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b="1">
          <a:solidFill>
            <a:schemeClr val="tx1"/>
          </a:solidFill>
          <a:latin typeface="+mn-lt"/>
          <a:ea typeface="ＭＳ Ｐゴシック" charset="-128"/>
        </a:defRPr>
      </a:lvl5pPr>
      <a:lvl6pPr marL="2514600" indent="-228600" algn="l" rtl="0" fontAlgn="base">
        <a:spcBef>
          <a:spcPct val="20000"/>
        </a:spcBef>
        <a:spcAft>
          <a:spcPct val="0"/>
        </a:spcAft>
        <a:buChar char="»"/>
        <a:defRPr sz="2000" b="1">
          <a:solidFill>
            <a:schemeClr val="tx1"/>
          </a:solidFill>
          <a:latin typeface="+mn-lt"/>
          <a:ea typeface="ＭＳ Ｐゴシック" charset="-128"/>
        </a:defRPr>
      </a:lvl6pPr>
      <a:lvl7pPr marL="2971800" indent="-228600" algn="l" rtl="0" fontAlgn="base">
        <a:spcBef>
          <a:spcPct val="20000"/>
        </a:spcBef>
        <a:spcAft>
          <a:spcPct val="0"/>
        </a:spcAft>
        <a:buChar char="»"/>
        <a:defRPr sz="2000" b="1">
          <a:solidFill>
            <a:schemeClr val="tx1"/>
          </a:solidFill>
          <a:latin typeface="+mn-lt"/>
          <a:ea typeface="ＭＳ Ｐゴシック" charset="-128"/>
        </a:defRPr>
      </a:lvl7pPr>
      <a:lvl8pPr marL="3429000" indent="-228600" algn="l" rtl="0" fontAlgn="base">
        <a:spcBef>
          <a:spcPct val="20000"/>
        </a:spcBef>
        <a:spcAft>
          <a:spcPct val="0"/>
        </a:spcAft>
        <a:buChar char="»"/>
        <a:defRPr sz="2000" b="1">
          <a:solidFill>
            <a:schemeClr val="tx1"/>
          </a:solidFill>
          <a:latin typeface="+mn-lt"/>
          <a:ea typeface="ＭＳ Ｐゴシック" charset="-128"/>
        </a:defRPr>
      </a:lvl8pPr>
      <a:lvl9pPr marL="3886200" indent="-228600" algn="l" rtl="0" fontAlgn="base">
        <a:spcBef>
          <a:spcPct val="20000"/>
        </a:spcBef>
        <a:spcAft>
          <a:spcPct val="0"/>
        </a:spcAft>
        <a:buChar char="»"/>
        <a:defRPr sz="20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62F4C"/>
            </a:gs>
            <a:gs pos="47000">
              <a:srgbClr val="09487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E5303-C2EB-42DC-A6E9-700862D71BB8}"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5842728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62F4C"/>
            </a:gs>
            <a:gs pos="47000">
              <a:srgbClr val="09487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B9EB8-1ED5-4EB8-B588-2E5D6F6BF0EB}"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6560540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gs>
            <a:gs pos="47000">
              <a:schemeClr val="accent2">
                <a:lumMod val="90000"/>
                <a:lumOff val="10000"/>
              </a:schemeClr>
            </a:gs>
          </a:gsLst>
          <a:lin ang="5400000" scaled="0"/>
          <a:tileRect/>
        </a:gradFill>
        <a:effectLst/>
      </p:bgPr>
    </p:bg>
    <p:spTree>
      <p:nvGrpSpPr>
        <p:cNvPr id="1" name=""/>
        <p:cNvGrpSpPr/>
        <p:nvPr/>
      </p:nvGrpSpPr>
      <p:grpSpPr>
        <a:xfrm>
          <a:off x="0" y="0"/>
          <a:ext cx="0" cy="0"/>
          <a:chOff x="0" y="0"/>
          <a:chExt cx="0" cy="0"/>
        </a:xfrm>
      </p:grpSpPr>
      <p:sp>
        <p:nvSpPr>
          <p:cNvPr id="6" name="rectangletop"/>
          <p:cNvSpPr/>
          <p:nvPr userDrawn="1"/>
        </p:nvSpPr>
        <p:spPr>
          <a:xfrm>
            <a:off x="0" y="0"/>
            <a:ext cx="91440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2057400" y="0"/>
            <a:ext cx="67056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057400" y="868362"/>
            <a:ext cx="6934200" cy="5410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747717"/>
            <a:ext cx="9144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bg1">
              <a:lumMod val="85000"/>
            </a:schemeClr>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solidFill>
          <a:latin typeface="+mn-lt"/>
          <a:ea typeface="+mn-ea"/>
          <a:cs typeface="+mn-cs"/>
        </a:defRPr>
      </a:lvl1pPr>
      <a:lvl2pPr marL="0" indent="0" algn="l" defTabSz="914400" rtl="0" eaLnBrk="1" latinLnBrk="0" hangingPunct="1">
        <a:spcBef>
          <a:spcPct val="20000"/>
        </a:spcBef>
        <a:buFontTx/>
        <a:buNone/>
        <a:defRPr sz="1800" kern="1200">
          <a:solidFill>
            <a:schemeClr val="bg1"/>
          </a:solidFill>
          <a:latin typeface="+mn-lt"/>
          <a:ea typeface="+mn-ea"/>
          <a:cs typeface="+mn-cs"/>
        </a:defRPr>
      </a:lvl2pPr>
      <a:lvl3pPr marL="0" indent="0" algn="l" defTabSz="914400" rtl="0" eaLnBrk="1" latinLnBrk="0" hangingPunct="1">
        <a:spcBef>
          <a:spcPct val="20000"/>
        </a:spcBef>
        <a:buFontTx/>
        <a:buNone/>
        <a:defRPr sz="1800" kern="1200">
          <a:solidFill>
            <a:schemeClr val="bg1"/>
          </a:solidFill>
          <a:latin typeface="+mn-lt"/>
          <a:ea typeface="+mn-ea"/>
          <a:cs typeface="+mn-cs"/>
        </a:defRPr>
      </a:lvl3pPr>
      <a:lvl4pPr marL="0" indent="0" algn="l" defTabSz="914400" rtl="0" eaLnBrk="1" latinLnBrk="0" hangingPunct="1">
        <a:spcBef>
          <a:spcPct val="20000"/>
        </a:spcBef>
        <a:buFontTx/>
        <a:buNone/>
        <a:defRPr sz="1800" kern="1200">
          <a:solidFill>
            <a:schemeClr val="bg1"/>
          </a:solidFill>
          <a:latin typeface="+mn-lt"/>
          <a:ea typeface="+mn-ea"/>
          <a:cs typeface="+mn-cs"/>
        </a:defRPr>
      </a:lvl4pPr>
      <a:lvl5pPr marL="0" indent="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gs>
            <a:gs pos="47000">
              <a:schemeClr val="accent2">
                <a:lumMod val="90000"/>
                <a:lumOff val="10000"/>
              </a:schemeClr>
            </a:gs>
          </a:gsLst>
          <a:lin ang="5400000" scaled="0"/>
          <a:tileRect/>
        </a:gradFill>
        <a:effectLst/>
      </p:bgPr>
    </p:bg>
    <p:spTree>
      <p:nvGrpSpPr>
        <p:cNvPr id="1" name=""/>
        <p:cNvGrpSpPr/>
        <p:nvPr/>
      </p:nvGrpSpPr>
      <p:grpSpPr>
        <a:xfrm>
          <a:off x="0" y="0"/>
          <a:ext cx="0" cy="0"/>
          <a:chOff x="0" y="0"/>
          <a:chExt cx="0" cy="0"/>
        </a:xfrm>
      </p:grpSpPr>
      <p:sp>
        <p:nvSpPr>
          <p:cNvPr id="6" name="rectangletop"/>
          <p:cNvSpPr/>
          <p:nvPr userDrawn="1"/>
        </p:nvSpPr>
        <p:spPr>
          <a:xfrm>
            <a:off x="0" y="0"/>
            <a:ext cx="91440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2057400" y="0"/>
            <a:ext cx="67056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057400" y="868362"/>
            <a:ext cx="6934200" cy="5410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747717"/>
            <a:ext cx="9144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bg1">
              <a:lumMod val="85000"/>
            </a:schemeClr>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solidFill>
          <a:latin typeface="+mn-lt"/>
          <a:ea typeface="+mn-ea"/>
          <a:cs typeface="+mn-cs"/>
        </a:defRPr>
      </a:lvl1pPr>
      <a:lvl2pPr marL="0" indent="0" algn="l" defTabSz="914400" rtl="0" eaLnBrk="1" latinLnBrk="0" hangingPunct="1">
        <a:spcBef>
          <a:spcPct val="20000"/>
        </a:spcBef>
        <a:buFontTx/>
        <a:buNone/>
        <a:defRPr sz="1800" kern="1200">
          <a:solidFill>
            <a:schemeClr val="bg1"/>
          </a:solidFill>
          <a:latin typeface="+mn-lt"/>
          <a:ea typeface="+mn-ea"/>
          <a:cs typeface="+mn-cs"/>
        </a:defRPr>
      </a:lvl2pPr>
      <a:lvl3pPr marL="0" indent="0" algn="l" defTabSz="914400" rtl="0" eaLnBrk="1" latinLnBrk="0" hangingPunct="1">
        <a:spcBef>
          <a:spcPct val="20000"/>
        </a:spcBef>
        <a:buFontTx/>
        <a:buNone/>
        <a:defRPr sz="1800" kern="1200">
          <a:solidFill>
            <a:schemeClr val="bg1"/>
          </a:solidFill>
          <a:latin typeface="+mn-lt"/>
          <a:ea typeface="+mn-ea"/>
          <a:cs typeface="+mn-cs"/>
        </a:defRPr>
      </a:lvl3pPr>
      <a:lvl4pPr marL="0" indent="0" algn="l" defTabSz="914400" rtl="0" eaLnBrk="1" latinLnBrk="0" hangingPunct="1">
        <a:spcBef>
          <a:spcPct val="20000"/>
        </a:spcBef>
        <a:buFontTx/>
        <a:buNone/>
        <a:defRPr sz="1800" kern="1200">
          <a:solidFill>
            <a:schemeClr val="bg1"/>
          </a:solidFill>
          <a:latin typeface="+mn-lt"/>
          <a:ea typeface="+mn-ea"/>
          <a:cs typeface="+mn-cs"/>
        </a:defRPr>
      </a:lvl4pPr>
      <a:lvl5pPr marL="0" indent="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b-NO"/>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pPr>
            <a:fld id="{2CEDF9D8-8ECA-834F-BAFF-E76730E11318}" type="datetime1">
              <a:rPr lang="nb-NO">
                <a:ea typeface="ＭＳ Ｐゴシック" charset="0"/>
                <a:cs typeface="ＭＳ Ｐゴシック" charset="0"/>
              </a:rPr>
              <a:pPr defTabSz="457200" fontAlgn="base">
                <a:spcBef>
                  <a:spcPct val="0"/>
                </a:spcBef>
                <a:spcAft>
                  <a:spcPct val="0"/>
                </a:spcAft>
              </a:pPr>
              <a:t>30.10.2013</a:t>
            </a:fld>
            <a:endParaRPr lang="nb-NO" dirty="0">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defTabSz="457200" fontAlgn="base">
              <a:spcBef>
                <a:spcPct val="0"/>
              </a:spcBef>
              <a:spcAft>
                <a:spcPct val="0"/>
              </a:spcAft>
            </a:pPr>
            <a:endParaRPr lang="en-US" dirty="0">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pPr>
            <a:fld id="{649B0AF7-F255-984C-90FA-DB2710BFF66F}" type="slidenum">
              <a:rPr lang="nb-NO">
                <a:ea typeface="ＭＳ Ｐゴシック" charset="0"/>
                <a:cs typeface="ＭＳ Ｐゴシック" charset="0"/>
              </a:rPr>
              <a:pPr defTabSz="457200" fontAlgn="base">
                <a:spcBef>
                  <a:spcPct val="0"/>
                </a:spcBef>
                <a:spcAft>
                  <a:spcPct val="0"/>
                </a:spcAft>
              </a:pPr>
              <a:t>‹#›</a:t>
            </a:fld>
            <a:endParaRPr lang="nb-NO" dirty="0">
              <a:ea typeface="ＭＳ Ｐゴシック" charset="0"/>
              <a:cs typeface="ＭＳ Ｐゴシック" charset="0"/>
            </a:endParaRPr>
          </a:p>
        </p:txBody>
      </p:sp>
    </p:spTree>
    <p:extLst>
      <p:ext uri="{BB962C8B-B14F-4D97-AF65-F5344CB8AC3E}">
        <p14:creationId xmlns:p14="http://schemas.microsoft.com/office/powerpoint/2010/main" xmlns="" val="205108668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03A4A-9C80-4D0A-9986-9D9013BC5699}" type="datetimeFigureOut">
              <a:rPr lang="en-US" smtClean="0">
                <a:solidFill>
                  <a:prstClr val="black">
                    <a:tint val="75000"/>
                  </a:prstClr>
                </a:solidFill>
              </a:rPr>
              <a:pPr/>
              <a:t>10/30/2013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TW" smtClean="0"/>
              <a:t>Click to edit Master title style</a:t>
            </a:r>
            <a:endParaRPr lang="zh-TW"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EDDFC6-8C58-498F-9850-30C4C2F6F2D3}" type="datetimeFigureOut">
              <a:rPr lang="zh-TW" altLang="en-US" smtClean="0">
                <a:solidFill>
                  <a:prstClr val="black">
                    <a:tint val="75000"/>
                  </a:prstClr>
                </a:solidFill>
              </a:rPr>
              <a:pPr/>
              <a:t>2013/10/30</a:t>
            </a:fld>
            <a:endParaRPr lang="zh-TW" alt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7AC77D-1AA8-42EA-8A32-C6B55EC94E14}" type="slidenum">
              <a:rPr lang="zh-TW" altLang="en-US" smtClean="0">
                <a:solidFill>
                  <a:prstClr val="black">
                    <a:tint val="75000"/>
                  </a:prstClr>
                </a:solidFill>
              </a:rPr>
              <a:pPr/>
              <a:t>‹#›</a:t>
            </a:fld>
            <a:endParaRPr lang="zh-TW" altLang="en-US" smtClean="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3.xml"/></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gif"/></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8.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88.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36.xml"/><Relationship Id="rId1" Type="http://schemas.openxmlformats.org/officeDocument/2006/relationships/themeOverride" Target="../theme/themeOverride4.xml"/><Relationship Id="rId5" Type="http://schemas.openxmlformats.org/officeDocument/2006/relationships/image" Target="../media/image49.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6.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36.xml"/><Relationship Id="rId1" Type="http://schemas.openxmlformats.org/officeDocument/2006/relationships/themeOverride" Target="../theme/themeOverride5.xml"/><Relationship Id="rId5" Type="http://schemas.openxmlformats.org/officeDocument/2006/relationships/image" Target="../media/image61.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7.jpeg"/><Relationship Id="rId4" Type="http://schemas.openxmlformats.org/officeDocument/2006/relationships/image" Target="../media/image66.gif"/></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5.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2286000" y="76200"/>
            <a:ext cx="4572000" cy="6705600"/>
            <a:chOff x="2286000" y="0"/>
            <a:chExt cx="4572000" cy="6705600"/>
          </a:xfrm>
        </p:grpSpPr>
        <p:pic>
          <p:nvPicPr>
            <p:cNvPr id="3" name="Picture 2" descr="M:\Events\Convention\Leadership School\LS2013\LS2013EventSignage_Vertical.png"/>
            <p:cNvPicPr>
              <a:picLocks noChangeAspect="1" noChangeArrowheads="1"/>
            </p:cNvPicPr>
            <p:nvPr/>
          </p:nvPicPr>
          <p:blipFill>
            <a:blip r:embed="rId2" cstate="print"/>
            <a:srcRect l="19362" t="11403" r="20160" b="34432"/>
            <a:stretch>
              <a:fillRect/>
            </a:stretch>
          </p:blipFill>
          <p:spPr bwMode="auto">
            <a:xfrm>
              <a:off x="2286000" y="0"/>
              <a:ext cx="4572000" cy="5791200"/>
            </a:xfrm>
            <a:prstGeom prst="rect">
              <a:avLst/>
            </a:prstGeom>
            <a:noFill/>
          </p:spPr>
        </p:pic>
        <p:pic>
          <p:nvPicPr>
            <p:cNvPr id="4" name="Picture 2" descr="M:\Events\Convention\Leadership School\LS2013\LS2013EventSignage_Vertical.png"/>
            <p:cNvPicPr>
              <a:picLocks noChangeAspect="1" noChangeArrowheads="1"/>
            </p:cNvPicPr>
            <p:nvPr/>
          </p:nvPicPr>
          <p:blipFill>
            <a:blip r:embed="rId3" cstate="print"/>
            <a:srcRect l="14113" t="67703" r="13307" b="19236"/>
            <a:stretch>
              <a:fillRect/>
            </a:stretch>
          </p:blipFill>
          <p:spPr bwMode="auto">
            <a:xfrm>
              <a:off x="2476500" y="5638800"/>
              <a:ext cx="4191000" cy="1066800"/>
            </a:xfrm>
            <a:prstGeom prst="rect">
              <a:avLst/>
            </a:prstGeom>
            <a:noFill/>
            <a:ln>
              <a:noFill/>
            </a:ln>
          </p:spPr>
        </p:pic>
      </p:grpSp>
    </p:spTree>
    <p:extLst>
      <p:ext uri="{BB962C8B-B14F-4D97-AF65-F5344CB8AC3E}">
        <p14:creationId xmlns:p14="http://schemas.microsoft.com/office/powerpoint/2010/main" xmlns="" val="98137700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838200" y="38100"/>
            <a:ext cx="7296150" cy="6781800"/>
          </a:xfrm>
          <a:prstGeom prst="rect">
            <a:avLst/>
          </a:prstGeom>
          <a:noFill/>
          <a:ln w="9525">
            <a:noFill/>
            <a:miter lim="800000"/>
            <a:headEnd/>
            <a:tailEnd/>
          </a:ln>
        </p:spPr>
      </p:pic>
    </p:spTree>
    <p:extLst>
      <p:ext uri="{BB962C8B-B14F-4D97-AF65-F5344CB8AC3E}">
        <p14:creationId xmlns="" xmlns:p14="http://schemas.microsoft.com/office/powerpoint/2010/main" val="34023744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veronican\Desktop\portal.PNG"/>
          <p:cNvPicPr>
            <a:picLocks noChangeAspect="1" noChangeArrowheads="1"/>
          </p:cNvPicPr>
          <p:nvPr/>
        </p:nvPicPr>
        <p:blipFill>
          <a:blip r:embed="rId3" cstate="print"/>
          <a:srcRect l="13333" t="8889" r="15000" b="6667"/>
          <a:stretch>
            <a:fillRect/>
          </a:stretch>
        </p:blipFill>
        <p:spPr bwMode="auto">
          <a:xfrm>
            <a:off x="0" y="55308"/>
            <a:ext cx="9108000" cy="6707442"/>
          </a:xfrm>
          <a:prstGeom prst="rect">
            <a:avLst/>
          </a:prstGeom>
          <a:noFill/>
          <a:ln>
            <a:noFill/>
          </a:ln>
        </p:spPr>
      </p:pic>
    </p:spTree>
    <p:extLst>
      <p:ext uri="{BB962C8B-B14F-4D97-AF65-F5344CB8AC3E}">
        <p14:creationId xmlns="" xmlns:p14="http://schemas.microsoft.com/office/powerpoint/2010/main" val="55884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123"/>
                                        </p:tgtEl>
                                      </p:cBhvr>
                                      <p:by x="150000" y="150000"/>
                                    </p:animScale>
                                  </p:childTnLst>
                                </p:cTn>
                              </p:par>
                              <p:par>
                                <p:cTn id="7" presetID="42" presetClass="path" presetSubtype="0" accel="50000" decel="50000" fill="hold" nodeType="withEffect">
                                  <p:stCondLst>
                                    <p:cond delay="0"/>
                                  </p:stCondLst>
                                  <p:childTnLst>
                                    <p:animMotion origin="layout" path="M 0.14375 -0.0081 L 0.23541 0.01411 " pathEditMode="relative" rAng="0" ptsTypes="AA">
                                      <p:cBhvr>
                                        <p:cTn id="8" dur="2000" fill="hold"/>
                                        <p:tgtEl>
                                          <p:spTgt spid="5123"/>
                                        </p:tgtEl>
                                        <p:attrNameLst>
                                          <p:attrName>ppt_x</p:attrName>
                                          <p:attrName>ppt_y</p:attrName>
                                        </p:attrNameLst>
                                      </p:cBhvr>
                                      <p:rCtr x="46" y="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cstate="print"/>
          <a:srcRect l="13333" t="10000" r="15000" b="7333"/>
          <a:stretch>
            <a:fillRect/>
          </a:stretch>
        </p:blipFill>
        <p:spPr bwMode="auto">
          <a:xfrm>
            <a:off x="0" y="43542"/>
            <a:ext cx="9126000" cy="6579209"/>
          </a:xfrm>
          <a:prstGeom prst="rect">
            <a:avLst/>
          </a:prstGeom>
          <a:noFill/>
          <a:ln w="9525">
            <a:noFill/>
            <a:miter lim="800000"/>
            <a:headEnd/>
            <a:tailEnd/>
          </a:ln>
        </p:spPr>
      </p:pic>
    </p:spTree>
    <p:extLst>
      <p:ext uri="{BB962C8B-B14F-4D97-AF65-F5344CB8AC3E}">
        <p14:creationId xmlns="" xmlns:p14="http://schemas.microsoft.com/office/powerpoint/2010/main" val="179748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05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3547" t="9228" r="14487"/>
          <a:stretch>
            <a:fillRect/>
          </a:stretch>
        </p:blipFill>
        <p:spPr bwMode="auto">
          <a:xfrm>
            <a:off x="-457200" y="0"/>
            <a:ext cx="9576000" cy="7548960"/>
          </a:xfrm>
          <a:prstGeom prst="rect">
            <a:avLst/>
          </a:prstGeom>
          <a:noFill/>
          <a:ln w="9525">
            <a:noFill/>
            <a:miter lim="800000"/>
            <a:headEnd/>
            <a:tailEnd/>
          </a:ln>
        </p:spPr>
      </p:pic>
      <p:sp>
        <p:nvSpPr>
          <p:cNvPr id="4" name="TextBox 3"/>
          <p:cNvSpPr txBox="1"/>
          <p:nvPr/>
        </p:nvSpPr>
        <p:spPr>
          <a:xfrm>
            <a:off x="4569298" y="457200"/>
            <a:ext cx="942246" cy="369332"/>
          </a:xfrm>
          <a:prstGeom prst="rect">
            <a:avLst/>
          </a:prstGeom>
          <a:noFill/>
        </p:spPr>
        <p:txBody>
          <a:bodyPr wrap="none" rtlCol="0">
            <a:spAutoFit/>
          </a:bodyPr>
          <a:lstStyle/>
          <a:p>
            <a:r>
              <a:rPr lang="en-US" b="1" dirty="0" err="1">
                <a:solidFill>
                  <a:prstClr val="black"/>
                </a:solidFill>
              </a:rPr>
              <a:t>isotonix</a:t>
            </a:r>
            <a:endParaRPr lang="en-US" b="1" dirty="0">
              <a:solidFill>
                <a:prstClr val="black"/>
              </a:solidFill>
            </a:endParaRPr>
          </a:p>
        </p:txBody>
      </p:sp>
    </p:spTree>
    <p:extLst>
      <p:ext uri="{BB962C8B-B14F-4D97-AF65-F5344CB8AC3E}">
        <p14:creationId xmlns="" xmlns:p14="http://schemas.microsoft.com/office/powerpoint/2010/main" val="178133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l="22778" t="26000" r="23333"/>
          <a:stretch>
            <a:fillRect/>
          </a:stretch>
        </p:blipFill>
        <p:spPr bwMode="auto">
          <a:xfrm>
            <a:off x="-14514" y="35599"/>
            <a:ext cx="9158400" cy="7860173"/>
          </a:xfrm>
          <a:prstGeom prst="rect">
            <a:avLst/>
          </a:prstGeom>
          <a:noFill/>
          <a:ln w="9525">
            <a:noFill/>
            <a:miter lim="800000"/>
            <a:headEnd/>
            <a:tailEnd/>
          </a:ln>
        </p:spPr>
      </p:pic>
      <p:sp>
        <p:nvSpPr>
          <p:cNvPr id="5" name="Rectangle 4"/>
          <p:cNvSpPr/>
          <p:nvPr/>
        </p:nvSpPr>
        <p:spPr>
          <a:xfrm>
            <a:off x="2819400" y="1828800"/>
            <a:ext cx="21336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831518610"/>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100"/>
                                        </p:tgtEl>
                                      </p:cBhvr>
                                      <p:by x="150000" y="150000"/>
                                    </p:animScale>
                                  </p:childTnLst>
                                </p:cTn>
                              </p:par>
                              <p:par>
                                <p:cTn id="7" presetID="42" presetClass="path" presetSubtype="0" accel="50000" decel="50000" fill="hold" nodeType="withEffect">
                                  <p:stCondLst>
                                    <p:cond delay="0"/>
                                  </p:stCondLst>
                                  <p:childTnLst>
                                    <p:animMotion origin="layout" path="M 0.00087 5.36664E-7 L 0.12587 0.08836 " pathEditMode="relative" rAng="0" ptsTypes="AA">
                                      <p:cBhvr>
                                        <p:cTn id="8" dur="3000" fill="hold"/>
                                        <p:tgtEl>
                                          <p:spTgt spid="4100"/>
                                        </p:tgtEl>
                                        <p:attrNameLst>
                                          <p:attrName>ppt_x</p:attrName>
                                          <p:attrName>ppt_y</p:attrName>
                                        </p:attrNameLst>
                                      </p:cBhvr>
                                      <p:rCtr x="63" y="44"/>
                                    </p:animMotion>
                                  </p:childTnLst>
                                </p:cTn>
                              </p:par>
                            </p:childTnLst>
                          </p:cTn>
                        </p:par>
                        <p:par>
                          <p:cTn id="9" fill="hold">
                            <p:stCondLst>
                              <p:cond delay="30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3333" t="9778" r="14444"/>
          <a:stretch>
            <a:fillRect/>
          </a:stretch>
        </p:blipFill>
        <p:spPr bwMode="auto">
          <a:xfrm>
            <a:off x="-50400" y="14514"/>
            <a:ext cx="9194400" cy="7178705"/>
          </a:xfrm>
          <a:prstGeom prst="rect">
            <a:avLst/>
          </a:prstGeom>
          <a:noFill/>
          <a:ln w="9525">
            <a:noFill/>
            <a:miter lim="800000"/>
            <a:headEnd/>
            <a:tailEnd/>
          </a:ln>
        </p:spPr>
      </p:pic>
    </p:spTree>
    <p:extLst>
      <p:ext uri="{BB962C8B-B14F-4D97-AF65-F5344CB8AC3E}">
        <p14:creationId xmlns="" xmlns:p14="http://schemas.microsoft.com/office/powerpoint/2010/main" val="37298058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6111" t="9778" r="17778"/>
          <a:stretch>
            <a:fillRect/>
          </a:stretch>
        </p:blipFill>
        <p:spPr bwMode="auto">
          <a:xfrm>
            <a:off x="0" y="0"/>
            <a:ext cx="9194400" cy="7842282"/>
          </a:xfrm>
          <a:prstGeom prst="rect">
            <a:avLst/>
          </a:prstGeom>
          <a:noFill/>
          <a:ln w="9525">
            <a:noFill/>
            <a:miter lim="800000"/>
            <a:headEnd/>
            <a:tailEnd/>
          </a:ln>
        </p:spPr>
      </p:pic>
    </p:spTree>
    <p:extLst>
      <p:ext uri="{BB962C8B-B14F-4D97-AF65-F5344CB8AC3E}">
        <p14:creationId xmlns="" xmlns:p14="http://schemas.microsoft.com/office/powerpoint/2010/main" val="3498176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l="22778" t="26000" r="23333"/>
          <a:stretch>
            <a:fillRect/>
          </a:stretch>
        </p:blipFill>
        <p:spPr bwMode="auto">
          <a:xfrm>
            <a:off x="-14514" y="-18144"/>
            <a:ext cx="9158400" cy="7860173"/>
          </a:xfrm>
          <a:prstGeom prst="rect">
            <a:avLst/>
          </a:prstGeom>
          <a:noFill/>
          <a:ln w="9525">
            <a:noFill/>
            <a:miter lim="800000"/>
            <a:headEnd/>
            <a:tailEnd/>
          </a:ln>
        </p:spPr>
      </p:pic>
      <p:sp>
        <p:nvSpPr>
          <p:cNvPr id="3" name="Rectangle 2"/>
          <p:cNvSpPr/>
          <p:nvPr/>
        </p:nvSpPr>
        <p:spPr>
          <a:xfrm>
            <a:off x="4876800" y="4419600"/>
            <a:ext cx="2971800" cy="609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99011" name="Picture 3"/>
          <p:cNvPicPr>
            <a:picLocks noChangeAspect="1" noChangeArrowheads="1"/>
          </p:cNvPicPr>
          <p:nvPr/>
        </p:nvPicPr>
        <p:blipFill>
          <a:blip r:embed="rId3" cstate="print"/>
          <a:srcRect/>
          <a:stretch>
            <a:fillRect/>
          </a:stretch>
        </p:blipFill>
        <p:spPr bwMode="auto">
          <a:xfrm>
            <a:off x="2333625" y="1371600"/>
            <a:ext cx="4905375" cy="4733925"/>
          </a:xfrm>
          <a:prstGeom prst="rect">
            <a:avLst/>
          </a:prstGeom>
          <a:noFill/>
          <a:ln w="9525">
            <a:noFill/>
            <a:miter lim="800000"/>
            <a:headEnd/>
            <a:tailEnd/>
          </a:ln>
          <a:effectLst>
            <a:glow rad="228600">
              <a:schemeClr val="tx1">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par>
                                <p:cTn id="7" presetID="49" presetClass="path" presetSubtype="0" accel="50000" decel="50000" fill="hold" nodeType="withEffect">
                                  <p:stCondLst>
                                    <p:cond delay="0"/>
                                  </p:stCondLst>
                                  <p:childTnLst>
                                    <p:animMotion origin="layout" path="M -0.21666 -0.27018 L -0.3158 -0.19245 " pathEditMode="relative" rAng="0" ptsTypes="AA">
                                      <p:cBhvr>
                                        <p:cTn id="8" dur="2000" fill="hold"/>
                                        <p:tgtEl>
                                          <p:spTgt spid="2"/>
                                        </p:tgtEl>
                                        <p:attrNameLst>
                                          <p:attrName>ppt_x</p:attrName>
                                          <p:attrName>ppt_y</p:attrName>
                                        </p:attrNameLst>
                                      </p:cBhvr>
                                      <p:rCtr x="-50" y="39"/>
                                    </p:animMotion>
                                  </p:childTnLst>
                                </p:cTn>
                              </p:par>
                            </p:childTnLst>
                          </p:cTn>
                        </p:par>
                        <p:par>
                          <p:cTn id="9" fill="hold">
                            <p:stCondLst>
                              <p:cond delay="2000"/>
                            </p:stCondLst>
                            <p:childTnLst>
                              <p:par>
                                <p:cTn id="10" presetID="2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9011"/>
                                        </p:tgtEl>
                                        <p:attrNameLst>
                                          <p:attrName>style.visibility</p:attrName>
                                        </p:attrNameLst>
                                      </p:cBhvr>
                                      <p:to>
                                        <p:strVal val="visible"/>
                                      </p:to>
                                    </p:set>
                                    <p:animEffect transition="in" filter="fade">
                                      <p:cBhvr>
                                        <p:cTn id="17" dur="500"/>
                                        <p:tgtEl>
                                          <p:spTgt spid="299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p:cNvPicPr>
            <a:picLocks noChangeAspect="1" noChangeArrowheads="1"/>
          </p:cNvPicPr>
          <p:nvPr/>
        </p:nvPicPr>
        <p:blipFill>
          <a:blip r:embed="rId2" cstate="print"/>
          <a:srcRect/>
          <a:stretch>
            <a:fillRect/>
          </a:stretch>
        </p:blipFill>
        <p:spPr bwMode="auto">
          <a:xfrm>
            <a:off x="0" y="-749125"/>
            <a:ext cx="9144000" cy="7530925"/>
          </a:xfrm>
          <a:prstGeom prst="rect">
            <a:avLst/>
          </a:prstGeom>
          <a:noFill/>
          <a:ln w="9525">
            <a:noFill/>
            <a:miter lim="800000"/>
            <a:headEnd/>
            <a:tailEnd/>
          </a:ln>
        </p:spPr>
      </p:pic>
      <p:sp>
        <p:nvSpPr>
          <p:cNvPr id="3" name="Rectangle 2"/>
          <p:cNvSpPr/>
          <p:nvPr/>
        </p:nvSpPr>
        <p:spPr>
          <a:xfrm>
            <a:off x="4267200" y="5867400"/>
            <a:ext cx="1981200" cy="609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7"/>
          <p:cNvGrpSpPr/>
          <p:nvPr/>
        </p:nvGrpSpPr>
        <p:grpSpPr>
          <a:xfrm>
            <a:off x="3962400" y="2057400"/>
            <a:ext cx="4038600" cy="3171825"/>
            <a:chOff x="4724400" y="1371600"/>
            <a:chExt cx="4038600" cy="3171825"/>
          </a:xfrm>
        </p:grpSpPr>
        <p:sp>
          <p:nvSpPr>
            <p:cNvPr id="5" name="Rectangle 4"/>
            <p:cNvSpPr/>
            <p:nvPr/>
          </p:nvSpPr>
          <p:spPr>
            <a:xfrm>
              <a:off x="4724400" y="1371600"/>
              <a:ext cx="4038600" cy="3171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prstClr val="white"/>
                  </a:solidFill>
                  <a:ea typeface="華康儷中黑" pitchFamily="49" charset="-120"/>
                </a:rPr>
                <a:t>可於超過</a:t>
              </a:r>
              <a:r>
                <a:rPr lang="en-US" altLang="zh-TW" sz="2800" dirty="0" smtClean="0">
                  <a:solidFill>
                    <a:prstClr val="white"/>
                  </a:solidFill>
                  <a:ea typeface="華康儷中黑" pitchFamily="49" charset="-120"/>
                </a:rPr>
                <a:t>300</a:t>
              </a:r>
              <a:r>
                <a:rPr lang="zh-TW" altLang="en-US" sz="2800" dirty="0" smtClean="0">
                  <a:solidFill>
                    <a:prstClr val="white"/>
                  </a:solidFill>
                  <a:ea typeface="華康儷中黑" pitchFamily="49" charset="-120"/>
                </a:rPr>
                <a:t>個</a:t>
              </a:r>
              <a:endParaRPr lang="en-US" altLang="zh-TW" sz="2800" dirty="0" smtClean="0">
                <a:solidFill>
                  <a:prstClr val="white"/>
                </a:solidFill>
                <a:ea typeface="華康儷中黑" pitchFamily="49" charset="-120"/>
              </a:endParaRPr>
            </a:p>
            <a:p>
              <a:pPr algn="ctr"/>
              <a:r>
                <a:rPr lang="zh-TW" altLang="en-US" sz="2800" dirty="0" smtClean="0">
                  <a:solidFill>
                    <a:prstClr val="white"/>
                  </a:solidFill>
                  <a:ea typeface="華康儷中黑" pitchFamily="49" charset="-120"/>
                </a:rPr>
                <a:t>社交媒體網站分享，如</a:t>
              </a:r>
              <a:r>
                <a:rPr lang="en-US" altLang="zh-TW" sz="2800" dirty="0" smtClean="0">
                  <a:solidFill>
                    <a:prstClr val="white"/>
                  </a:solidFill>
                  <a:ea typeface="華康儷中黑" pitchFamily="49" charset="-120"/>
                </a:rPr>
                <a:t>:</a:t>
              </a:r>
            </a:p>
            <a:p>
              <a:pPr algn="ctr"/>
              <a:endParaRPr lang="en-US" sz="1000" b="1" dirty="0" smtClean="0">
                <a:solidFill>
                  <a:prstClr val="white"/>
                </a:solidFill>
                <a:latin typeface="華康儷中黑" pitchFamily="49" charset="-120"/>
                <a:ea typeface="華康儷中黑" pitchFamily="49" charset="-120"/>
              </a:endParaRPr>
            </a:p>
            <a:p>
              <a:pPr algn="ctr"/>
              <a:r>
                <a:rPr lang="en-US" sz="2800" b="1" dirty="0" smtClean="0">
                  <a:solidFill>
                    <a:prstClr val="white"/>
                  </a:solidFill>
                </a:rPr>
                <a:t>Share </a:t>
              </a:r>
              <a:r>
                <a:rPr lang="en-US" sz="2800" b="1" dirty="0">
                  <a:solidFill>
                    <a:prstClr val="white"/>
                  </a:solidFill>
                </a:rPr>
                <a:t>on over 300+ Social Media sites like:</a:t>
              </a:r>
            </a:p>
            <a:p>
              <a:pPr algn="ctr"/>
              <a:endParaRPr lang="en-US" dirty="0">
                <a:solidFill>
                  <a:prstClr val="white"/>
                </a:solidFill>
              </a:endParaRPr>
            </a:p>
            <a:p>
              <a:pPr algn="ctr"/>
              <a:endParaRPr lang="en-US" dirty="0">
                <a:solidFill>
                  <a:prstClr val="white"/>
                </a:solidFill>
              </a:endParaRPr>
            </a:p>
          </p:txBody>
        </p:sp>
        <p:pic>
          <p:nvPicPr>
            <p:cNvPr id="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03800" y="3673474"/>
              <a:ext cx="1955800" cy="635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086600" y="3673474"/>
              <a:ext cx="1524000" cy="635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00034"/>
                                        </p:tgtEl>
                                      </p:cBhvr>
                                      <p:by x="150000" y="150000"/>
                                    </p:animScale>
                                  </p:childTnLst>
                                </p:cTn>
                              </p:par>
                              <p:par>
                                <p:cTn id="7" presetID="49" presetClass="path" presetSubtype="0" accel="50000" decel="50000" fill="hold" nodeType="withEffect">
                                  <p:stCondLst>
                                    <p:cond delay="0"/>
                                  </p:stCondLst>
                                  <p:childTnLst>
                                    <p:animMotion origin="layout" path="M -0.10833 -0.05092 L 0 -4.81481E-6 " pathEditMode="relative" rAng="0" ptsTypes="AA">
                                      <p:cBhvr>
                                        <p:cTn id="8" dur="3000" spd="-100000" fill="hold"/>
                                        <p:tgtEl>
                                          <p:spTgt spid="300034"/>
                                        </p:tgtEl>
                                        <p:attrNameLst>
                                          <p:attrName>ppt_x</p:attrName>
                                          <p:attrName>ppt_y</p:attrName>
                                        </p:attrNameLst>
                                      </p:cBhvr>
                                      <p:rCtr x="54" y="25"/>
                                    </p:animMotion>
                                  </p:childTnLst>
                                </p:cTn>
                              </p:par>
                            </p:childTnLst>
                          </p:cTn>
                        </p:par>
                        <p:par>
                          <p:cTn id="9" fill="hold">
                            <p:stCondLst>
                              <p:cond delay="3000"/>
                            </p:stCondLst>
                            <p:childTnLst>
                              <p:par>
                                <p:cTn id="10" presetID="2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3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175" y="0"/>
            <a:ext cx="9151938" cy="6864350"/>
          </a:xfrm>
          <a:prstGeom prst="rect">
            <a:avLst/>
          </a:prstGeom>
          <a:noFill/>
          <a:ln w="9525">
            <a:noFill/>
            <a:miter lim="800000"/>
            <a:headEnd/>
            <a:tailEnd/>
          </a:ln>
          <a:effectLst/>
        </p:spPr>
      </p:pic>
      <p:sp>
        <p:nvSpPr>
          <p:cNvPr id="4" name="TextBox 3"/>
          <p:cNvSpPr txBox="1"/>
          <p:nvPr/>
        </p:nvSpPr>
        <p:spPr>
          <a:xfrm>
            <a:off x="1752600" y="6096000"/>
            <a:ext cx="5562600" cy="646331"/>
          </a:xfrm>
          <a:prstGeom prst="rect">
            <a:avLst/>
          </a:prstGeom>
          <a:noFill/>
        </p:spPr>
        <p:txBody>
          <a:bodyPr wrap="square" rtlCol="0">
            <a:spAutoFit/>
          </a:bodyPr>
          <a:lstStyle/>
          <a:p>
            <a:pPr algn="ctr"/>
            <a:r>
              <a:rPr lang="zh-TW" altLang="en-US" sz="36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rPr>
              <a:t>夥伴商店 </a:t>
            </a:r>
            <a:r>
              <a:rPr lang="en-US" sz="3300" b="1" dirty="0" smtClean="0">
                <a:solidFill>
                  <a:prstClr val="white"/>
                </a:solidFill>
                <a:effectLst>
                  <a:outerShdw blurRad="38100" dist="38100" dir="2700000" algn="tl">
                    <a:srgbClr val="000000">
                      <a:alpha val="43137"/>
                    </a:srgbClr>
                  </a:outerShdw>
                </a:effectLst>
              </a:rPr>
              <a:t>Partner </a:t>
            </a:r>
            <a:r>
              <a:rPr lang="en-US" sz="3300" b="1" dirty="0">
                <a:solidFill>
                  <a:prstClr val="white"/>
                </a:solidFill>
                <a:effectLst>
                  <a:outerShdw blurRad="38100" dist="38100" dir="2700000" algn="tl">
                    <a:srgbClr val="000000">
                      <a:alpha val="43137"/>
                    </a:srgbClr>
                  </a:outerShdw>
                </a:effectLst>
              </a:rPr>
              <a:t>Stores</a:t>
            </a:r>
          </a:p>
        </p:txBody>
      </p:sp>
    </p:spTree>
    <p:extLst>
      <p:ext uri="{BB962C8B-B14F-4D97-AF65-F5344CB8AC3E}">
        <p14:creationId xmlns="" xmlns:p14="http://schemas.microsoft.com/office/powerpoint/2010/main" val="3355763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HK.SHOP.COM</a:t>
            </a:r>
            <a:endParaRPr lang="en-US" dirty="0"/>
          </a:p>
        </p:txBody>
      </p:sp>
      <p:sp>
        <p:nvSpPr>
          <p:cNvPr id="3" name="Content Placeholder 2"/>
          <p:cNvSpPr>
            <a:spLocks noGrp="1"/>
          </p:cNvSpPr>
          <p:nvPr>
            <p:ph idx="1"/>
          </p:nvPr>
        </p:nvSpPr>
        <p:spPr>
          <a:xfrm>
            <a:off x="457200" y="4008437"/>
            <a:ext cx="8229600" cy="3001963"/>
          </a:xfrm>
        </p:spPr>
        <p:txBody>
          <a:bodyPr>
            <a:normAutofit/>
          </a:bodyPr>
          <a:lstStyle/>
          <a:p>
            <a:pPr marL="0" indent="0" algn="ctr">
              <a:buNone/>
            </a:pPr>
            <a:r>
              <a:rPr lang="en-US" sz="3800" dirty="0"/>
              <a:t>Market Hong Kong’s mission is to revolutionize the way consumers shop for products and services online.</a:t>
            </a:r>
          </a:p>
        </p:txBody>
      </p:sp>
      <p:sp>
        <p:nvSpPr>
          <p:cNvPr id="4" name="Content Placeholder 2"/>
          <p:cNvSpPr txBox="1">
            <a:spLocks/>
          </p:cNvSpPr>
          <p:nvPr/>
        </p:nvSpPr>
        <p:spPr>
          <a:xfrm>
            <a:off x="457200" y="1447800"/>
            <a:ext cx="8229600" cy="3001963"/>
          </a:xfrm>
          <a:prstGeom prst="rect">
            <a:avLst/>
          </a:prstGeom>
        </p:spPr>
        <p:txBody>
          <a:bodyPr vert="horz" lIns="91440" tIns="45720" rIns="91440" bIns="45720" rtlCol="0">
            <a:normAutofit/>
          </a:bodyPr>
          <a:lstStyle/>
          <a:p>
            <a:pPr algn="ctr">
              <a:spcBef>
                <a:spcPct val="20000"/>
              </a:spcBef>
            </a:pPr>
            <a:r>
              <a:rPr lang="zh-TW" altLang="en-US" sz="3800" dirty="0" smtClean="0">
                <a:solidFill>
                  <a:prstClr val="white"/>
                </a:solidFill>
                <a:latin typeface="華康儷中黑" pitchFamily="49" charset="-120"/>
                <a:ea typeface="華康儷中黑" pitchFamily="49" charset="-120"/>
              </a:rPr>
              <a:t>美安香港的使命</a:t>
            </a:r>
            <a:endParaRPr lang="en-US" altLang="zh-TW" sz="3800" dirty="0" smtClean="0">
              <a:solidFill>
                <a:prstClr val="white"/>
              </a:solidFill>
              <a:latin typeface="華康儷中黑" pitchFamily="49" charset="-120"/>
              <a:ea typeface="華康儷中黑" pitchFamily="49" charset="-120"/>
            </a:endParaRPr>
          </a:p>
          <a:p>
            <a:pPr algn="ctr">
              <a:spcBef>
                <a:spcPct val="20000"/>
              </a:spcBef>
            </a:pPr>
            <a:r>
              <a:rPr lang="zh-TW" altLang="en-US" sz="3800" dirty="0" smtClean="0">
                <a:solidFill>
                  <a:prstClr val="white"/>
                </a:solidFill>
                <a:latin typeface="華康儷中黑" pitchFamily="49" charset="-120"/>
                <a:ea typeface="華康儷中黑" pitchFamily="49" charset="-120"/>
              </a:rPr>
              <a:t>是徹底改革顧客網上選購</a:t>
            </a:r>
            <a:endParaRPr lang="en-US" altLang="zh-TW" sz="3800" dirty="0" smtClean="0">
              <a:solidFill>
                <a:prstClr val="white"/>
              </a:solidFill>
              <a:latin typeface="華康儷中黑" pitchFamily="49" charset="-120"/>
              <a:ea typeface="華康儷中黑" pitchFamily="49" charset="-120"/>
            </a:endParaRPr>
          </a:p>
          <a:p>
            <a:pPr algn="ctr">
              <a:spcBef>
                <a:spcPct val="20000"/>
              </a:spcBef>
            </a:pPr>
            <a:r>
              <a:rPr lang="zh-TW" altLang="en-US" sz="3800" dirty="0" smtClean="0">
                <a:solidFill>
                  <a:prstClr val="white"/>
                </a:solidFill>
                <a:latin typeface="華康儷中黑" pitchFamily="49" charset="-120"/>
                <a:ea typeface="華康儷中黑" pitchFamily="49" charset="-120"/>
              </a:rPr>
              <a:t>產品及服務的方式</a:t>
            </a:r>
            <a:endParaRPr lang="en-US" sz="3800" dirty="0">
              <a:solidFill>
                <a:prstClr val="white"/>
              </a:solidFill>
              <a:latin typeface="華康儷中黑" pitchFamily="49" charset="-120"/>
              <a:ea typeface="華康儷中黑" pitchFamily="49" charset="-120"/>
            </a:endParaRPr>
          </a:p>
        </p:txBody>
      </p:sp>
    </p:spTree>
    <p:extLst>
      <p:ext uri="{BB962C8B-B14F-4D97-AF65-F5344CB8AC3E}">
        <p14:creationId xmlns="" xmlns:p14="http://schemas.microsoft.com/office/powerpoint/2010/main" val="8672211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spect="1" noChangeArrowheads="1"/>
          </p:cNvPicPr>
          <p:nvPr/>
        </p:nvPicPr>
        <p:blipFill>
          <a:blip r:embed="rId2" cstate="print"/>
          <a:srcRect l="16463" t="8780" r="18469" b="8435"/>
          <a:stretch>
            <a:fillRect/>
          </a:stretch>
        </p:blipFill>
        <p:spPr bwMode="auto">
          <a:xfrm>
            <a:off x="0" y="-33051"/>
            <a:ext cx="9144000" cy="7271133"/>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1083" t="10439" r="22255" b="8242"/>
          <a:stretch/>
        </p:blipFill>
        <p:spPr bwMode="auto">
          <a:xfrm>
            <a:off x="0" y="0"/>
            <a:ext cx="9165624" cy="7010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5181600" y="4038600"/>
            <a:ext cx="34290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prstClr val="white"/>
                </a:solidFill>
                <a:latin typeface="華康儷中黑" pitchFamily="49" charset="-120"/>
                <a:ea typeface="華康儷中黑" pitchFamily="49" charset="-120"/>
              </a:rPr>
              <a:t>選擇網上商店或</a:t>
            </a:r>
            <a:endParaRPr lang="en-US" altLang="zh-TW" sz="2800" dirty="0" smtClean="0">
              <a:solidFill>
                <a:prstClr val="white"/>
              </a:solidFill>
              <a:latin typeface="華康儷中黑" pitchFamily="49" charset="-120"/>
              <a:ea typeface="華康儷中黑" pitchFamily="49" charset="-120"/>
            </a:endParaRPr>
          </a:p>
          <a:p>
            <a:pPr algn="ctr"/>
            <a:r>
              <a:rPr lang="zh-TW" altLang="en-US" sz="2800" dirty="0" smtClean="0">
                <a:solidFill>
                  <a:prstClr val="white"/>
                </a:solidFill>
                <a:latin typeface="華康儷中黑" pitchFamily="49" charset="-120"/>
                <a:ea typeface="華康儷中黑" pitchFamily="49" charset="-120"/>
              </a:rPr>
              <a:t>店內提貨</a:t>
            </a:r>
            <a:endParaRPr lang="en-US" altLang="zh-TW" sz="2800" dirty="0" smtClean="0">
              <a:solidFill>
                <a:prstClr val="white"/>
              </a:solidFill>
              <a:latin typeface="華康儷中黑" pitchFamily="49" charset="-120"/>
              <a:ea typeface="華康儷中黑" pitchFamily="49" charset="-120"/>
            </a:endParaRPr>
          </a:p>
          <a:p>
            <a:pPr algn="ctr"/>
            <a:endParaRPr lang="en-US" altLang="zh-TW" sz="1100" b="1" dirty="0" smtClean="0">
              <a:solidFill>
                <a:prstClr val="white"/>
              </a:solidFill>
            </a:endParaRPr>
          </a:p>
          <a:p>
            <a:pPr algn="ctr"/>
            <a:r>
              <a:rPr lang="en-US" sz="2000" b="1" dirty="0" smtClean="0">
                <a:solidFill>
                  <a:prstClr val="white"/>
                </a:solidFill>
              </a:rPr>
              <a:t>Choose </a:t>
            </a:r>
            <a:r>
              <a:rPr lang="en-US" sz="2000" b="1" dirty="0">
                <a:solidFill>
                  <a:prstClr val="white"/>
                </a:solidFill>
              </a:rPr>
              <a:t>from either </a:t>
            </a:r>
            <a:endParaRPr lang="en-US" sz="2000" b="1" dirty="0" smtClean="0">
              <a:solidFill>
                <a:prstClr val="white"/>
              </a:solidFill>
            </a:endParaRPr>
          </a:p>
          <a:p>
            <a:pPr algn="ctr"/>
            <a:r>
              <a:rPr lang="en-US" sz="2000" b="1" dirty="0" smtClean="0">
                <a:solidFill>
                  <a:prstClr val="white"/>
                </a:solidFill>
              </a:rPr>
              <a:t>the </a:t>
            </a:r>
            <a:r>
              <a:rPr lang="en-US" sz="2000" b="1" dirty="0">
                <a:solidFill>
                  <a:prstClr val="white"/>
                </a:solidFill>
              </a:rPr>
              <a:t>Online Stores or even the In Store Pickup</a:t>
            </a:r>
          </a:p>
        </p:txBody>
      </p:sp>
      <p:sp>
        <p:nvSpPr>
          <p:cNvPr id="5" name="Rectangle 4"/>
          <p:cNvSpPr/>
          <p:nvPr/>
        </p:nvSpPr>
        <p:spPr>
          <a:xfrm>
            <a:off x="1676400" y="3009900"/>
            <a:ext cx="4419600" cy="685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389625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8194"/>
                                        </p:tgtEl>
                                      </p:cBhvr>
                                      <p:by x="150000" y="150000"/>
                                    </p:animScale>
                                  </p:childTnLst>
                                </p:cTn>
                              </p:par>
                              <p:par>
                                <p:cTn id="7" presetID="42" presetClass="path" presetSubtype="0" fill="hold" nodeType="withEffect">
                                  <p:stCondLst>
                                    <p:cond delay="0"/>
                                  </p:stCondLst>
                                  <p:childTnLst>
                                    <p:animMotion origin="layout" path="M 4.72222E-6 -1.11111E-6 L 0.00711 0.24445 " pathEditMode="relative" rAng="0" ptsTypes="AA">
                                      <p:cBhvr>
                                        <p:cTn id="8" dur="2000" fill="hold"/>
                                        <p:tgtEl>
                                          <p:spTgt spid="8194"/>
                                        </p:tgtEl>
                                        <p:attrNameLst>
                                          <p:attrName>ppt_x</p:attrName>
                                          <p:attrName>ppt_y</p:attrName>
                                        </p:attrNameLst>
                                      </p:cBhvr>
                                      <p:rCtr x="347" y="12222"/>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11875"/>
            <a:ext cx="9144000" cy="6860188"/>
          </a:xfrm>
          <a:prstGeom prst="rect">
            <a:avLst/>
          </a:prstGeom>
          <a:noFill/>
          <a:ln w="9525">
            <a:noFill/>
            <a:miter lim="800000"/>
            <a:headEnd/>
            <a:tailEnd/>
          </a:ln>
        </p:spPr>
      </p:pic>
    </p:spTree>
    <p:extLst>
      <p:ext uri="{BB962C8B-B14F-4D97-AF65-F5344CB8AC3E}">
        <p14:creationId xmlns="" xmlns:p14="http://schemas.microsoft.com/office/powerpoint/2010/main" val="2232096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spect="1" noChangeArrowheads="1"/>
          </p:cNvPicPr>
          <p:nvPr/>
        </p:nvPicPr>
        <p:blipFill>
          <a:blip r:embed="rId2" cstate="print"/>
          <a:srcRect/>
          <a:stretch>
            <a:fillRect/>
          </a:stretch>
        </p:blipFill>
        <p:spPr bwMode="auto">
          <a:xfrm>
            <a:off x="0" y="0"/>
            <a:ext cx="9144000" cy="7620000"/>
          </a:xfrm>
          <a:prstGeom prst="rect">
            <a:avLst/>
          </a:prstGeom>
          <a:noFill/>
          <a:ln w="9525">
            <a:noFill/>
            <a:miter lim="800000"/>
            <a:headEnd/>
            <a:tailEnd/>
          </a:ln>
        </p:spPr>
      </p:pic>
      <p:sp>
        <p:nvSpPr>
          <p:cNvPr id="5" name="Rectangle 4"/>
          <p:cNvSpPr/>
          <p:nvPr/>
        </p:nvSpPr>
        <p:spPr>
          <a:xfrm>
            <a:off x="152400" y="3162300"/>
            <a:ext cx="8839200" cy="3672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340943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2" cstate="print"/>
          <a:srcRect/>
          <a:stretch>
            <a:fillRect/>
          </a:stretch>
        </p:blipFill>
        <p:spPr bwMode="auto">
          <a:xfrm>
            <a:off x="21115" y="76200"/>
            <a:ext cx="9144000" cy="7960312"/>
          </a:xfrm>
          <a:prstGeom prst="rect">
            <a:avLst/>
          </a:prstGeom>
          <a:noFill/>
          <a:ln w="9525">
            <a:noFill/>
            <a:miter lim="800000"/>
            <a:headEnd/>
            <a:tailEnd/>
          </a:ln>
        </p:spPr>
      </p:pic>
      <p:sp>
        <p:nvSpPr>
          <p:cNvPr id="5" name="Rectangle 4"/>
          <p:cNvSpPr/>
          <p:nvPr/>
        </p:nvSpPr>
        <p:spPr>
          <a:xfrm>
            <a:off x="65183" y="838200"/>
            <a:ext cx="2057400" cy="4876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170576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dirty="0" smtClean="0">
                <a:latin typeface="華康儷中黑" pitchFamily="49" charset="-120"/>
                <a:ea typeface="華康儷中黑" pitchFamily="49" charset="-120"/>
              </a:rPr>
              <a:t>夥伴商店 </a:t>
            </a:r>
            <a:r>
              <a:rPr lang="en-US" altLang="zh-TW" dirty="0" smtClean="0">
                <a:latin typeface="華康儷中黑" pitchFamily="49" charset="-120"/>
                <a:ea typeface="華康儷中黑" pitchFamily="49" charset="-120"/>
              </a:rPr>
              <a:t/>
            </a:r>
            <a:br>
              <a:rPr lang="en-US" altLang="zh-TW" dirty="0" smtClean="0">
                <a:latin typeface="華康儷中黑" pitchFamily="49" charset="-120"/>
                <a:ea typeface="華康儷中黑" pitchFamily="49" charset="-120"/>
              </a:rPr>
            </a:br>
            <a:r>
              <a:rPr lang="en-US" dirty="0" smtClean="0"/>
              <a:t>Partner Stores</a:t>
            </a:r>
            <a:endParaRPr lang="en-US" dirty="0"/>
          </a:p>
        </p:txBody>
      </p:sp>
      <p:sp>
        <p:nvSpPr>
          <p:cNvPr id="3" name="Content Placeholder 2"/>
          <p:cNvSpPr>
            <a:spLocks noGrp="1"/>
          </p:cNvSpPr>
          <p:nvPr>
            <p:ph idx="1"/>
          </p:nvPr>
        </p:nvSpPr>
        <p:spPr>
          <a:xfrm>
            <a:off x="533400" y="1600200"/>
            <a:ext cx="8229600" cy="4525963"/>
          </a:xfrm>
        </p:spPr>
        <p:txBody>
          <a:bodyPr>
            <a:noAutofit/>
          </a:bodyPr>
          <a:lstStyle/>
          <a:p>
            <a:r>
              <a:rPr lang="zh-TW" altLang="en-US" sz="2300" dirty="0" smtClean="0">
                <a:latin typeface="Trebuchet MS" pitchFamily="34" charset="0"/>
                <a:ea typeface="華康儷中黑" pitchFamily="49" charset="-120"/>
              </a:rPr>
              <a:t>超過</a:t>
            </a:r>
            <a:r>
              <a:rPr lang="en-US" altLang="zh-TW" sz="2300" dirty="0" smtClean="0">
                <a:latin typeface="Trebuchet MS" pitchFamily="34" charset="0"/>
                <a:ea typeface="華康儷中黑" pitchFamily="49" charset="-120"/>
              </a:rPr>
              <a:t>1,100</a:t>
            </a:r>
            <a:r>
              <a:rPr lang="zh-TW" altLang="en-US" sz="2300" dirty="0" smtClean="0">
                <a:latin typeface="Trebuchet MS" pitchFamily="34" charset="0"/>
                <a:ea typeface="華康儷中黑" pitchFamily="49" charset="-120"/>
              </a:rPr>
              <a:t>間夥伴商店讓你購物</a:t>
            </a:r>
            <a:r>
              <a:rPr lang="en-US" altLang="zh-TW" sz="2300" dirty="0" smtClean="0">
                <a:latin typeface="Trebuchet MS" pitchFamily="34" charset="0"/>
                <a:ea typeface="華康儷中黑" pitchFamily="49" charset="-120"/>
              </a:rPr>
              <a:t/>
            </a:r>
            <a:br>
              <a:rPr lang="en-US" altLang="zh-TW" sz="2300" dirty="0" smtClean="0">
                <a:latin typeface="Trebuchet MS" pitchFamily="34" charset="0"/>
                <a:ea typeface="華康儷中黑" pitchFamily="49" charset="-120"/>
              </a:rPr>
            </a:br>
            <a:endParaRPr lang="en-US" altLang="zh-TW" sz="2300" dirty="0" smtClean="0">
              <a:latin typeface="Trebuchet MS" pitchFamily="34" charset="0"/>
              <a:ea typeface="華康儷中黑" pitchFamily="49" charset="-120"/>
            </a:endParaRPr>
          </a:p>
          <a:p>
            <a:r>
              <a:rPr lang="zh-TW" altLang="en-US" sz="2300" dirty="0" smtClean="0">
                <a:latin typeface="Trebuchet MS" pitchFamily="34" charset="0"/>
                <a:ea typeface="華康儷中黑" pitchFamily="49" charset="-120"/>
              </a:rPr>
              <a:t>超過</a:t>
            </a:r>
            <a:r>
              <a:rPr lang="en-US" altLang="zh-TW" sz="2300" dirty="0" smtClean="0">
                <a:latin typeface="Trebuchet MS" pitchFamily="34" charset="0"/>
                <a:ea typeface="華康儷中黑" pitchFamily="49" charset="-120"/>
              </a:rPr>
              <a:t>1,000</a:t>
            </a:r>
            <a:r>
              <a:rPr lang="zh-TW" altLang="en-US" sz="2300" dirty="0" smtClean="0">
                <a:latin typeface="Trebuchet MS" pitchFamily="34" charset="0"/>
                <a:ea typeface="華康儷中黑" pitchFamily="49" charset="-120"/>
              </a:rPr>
              <a:t>間夥伴商店提供</a:t>
            </a:r>
            <a:r>
              <a:rPr lang="en-US" altLang="zh-TW" sz="2300" dirty="0" smtClean="0">
                <a:latin typeface="Trebuchet MS" pitchFamily="34" charset="0"/>
                <a:ea typeface="華康儷中黑" pitchFamily="49" charset="-120"/>
              </a:rPr>
              <a:t>2%</a:t>
            </a:r>
            <a:r>
              <a:rPr lang="zh-TW" altLang="en-US" sz="2300" dirty="0" smtClean="0">
                <a:latin typeface="Trebuchet MS" pitchFamily="34" charset="0"/>
                <a:ea typeface="華康儷中黑" pitchFamily="49" charset="-120"/>
              </a:rPr>
              <a:t>以上現金回贈</a:t>
            </a:r>
            <a:r>
              <a:rPr lang="en-US" altLang="zh-TW" sz="2300" dirty="0" smtClean="0">
                <a:latin typeface="Trebuchet MS" pitchFamily="34" charset="0"/>
                <a:ea typeface="華康儷中黑" pitchFamily="49" charset="-120"/>
              </a:rPr>
              <a:t/>
            </a:r>
            <a:br>
              <a:rPr lang="en-US" altLang="zh-TW" sz="2300" dirty="0" smtClean="0">
                <a:latin typeface="Trebuchet MS" pitchFamily="34" charset="0"/>
                <a:ea typeface="華康儷中黑" pitchFamily="49" charset="-120"/>
              </a:rPr>
            </a:br>
            <a:endParaRPr lang="en-US" altLang="zh-TW" sz="2300" dirty="0" smtClean="0">
              <a:latin typeface="Trebuchet MS" pitchFamily="34" charset="0"/>
              <a:ea typeface="華康儷中黑" pitchFamily="49" charset="-120"/>
            </a:endParaRPr>
          </a:p>
          <a:p>
            <a:r>
              <a:rPr lang="zh-TW" altLang="en-US" sz="2300" dirty="0" smtClean="0">
                <a:latin typeface="Trebuchet MS" pitchFamily="34" charset="0"/>
                <a:ea typeface="華康儷中黑" pitchFamily="49" charset="-120"/>
              </a:rPr>
              <a:t>超過</a:t>
            </a:r>
            <a:r>
              <a:rPr lang="en-US" altLang="zh-TW" sz="2300" dirty="0" smtClean="0">
                <a:latin typeface="Trebuchet MS" pitchFamily="34" charset="0"/>
                <a:ea typeface="華康儷中黑" pitchFamily="49" charset="-120"/>
              </a:rPr>
              <a:t>190</a:t>
            </a:r>
            <a:r>
              <a:rPr lang="zh-TW" altLang="en-US" sz="2300" dirty="0" smtClean="0">
                <a:latin typeface="Trebuchet MS" pitchFamily="34" charset="0"/>
                <a:ea typeface="華康儷中黑" pitchFamily="49" charset="-120"/>
              </a:rPr>
              <a:t>間親臨夥伴商店讓你賺取現金回贈及</a:t>
            </a:r>
            <a:r>
              <a:rPr lang="en-US" altLang="zh-TW" sz="2300" dirty="0" smtClean="0">
                <a:latin typeface="Trebuchet MS" pitchFamily="34" charset="0"/>
                <a:ea typeface="華康儷中黑" pitchFamily="49" charset="-120"/>
              </a:rPr>
              <a:t>IBV</a:t>
            </a:r>
          </a:p>
          <a:p>
            <a:endParaRPr lang="en-US" sz="2300" dirty="0" smtClean="0"/>
          </a:p>
          <a:p>
            <a:r>
              <a:rPr lang="en-US" sz="2300" dirty="0" smtClean="0"/>
              <a:t>Over 1,100+ partners to shop from</a:t>
            </a:r>
            <a:br>
              <a:rPr lang="en-US" sz="2300" dirty="0" smtClean="0"/>
            </a:br>
            <a:endParaRPr lang="en-US" sz="2300" dirty="0" smtClean="0"/>
          </a:p>
          <a:p>
            <a:r>
              <a:rPr lang="en-US" sz="2300" dirty="0" smtClean="0"/>
              <a:t>Over 1,000 partners greater than 2% Cashback</a:t>
            </a:r>
            <a:br>
              <a:rPr lang="en-US" sz="2300" dirty="0" smtClean="0"/>
            </a:br>
            <a:endParaRPr lang="en-US" sz="2300" dirty="0" smtClean="0"/>
          </a:p>
          <a:p>
            <a:r>
              <a:rPr lang="en-US" sz="2300" dirty="0" smtClean="0"/>
              <a:t>Over 190+ Walk-In Stores that you can earn Cashback and IBV from.</a:t>
            </a:r>
            <a:endParaRPr lang="en-US" sz="2300" dirty="0"/>
          </a:p>
        </p:txBody>
      </p:sp>
    </p:spTree>
    <p:extLst>
      <p:ext uri="{BB962C8B-B14F-4D97-AF65-F5344CB8AC3E}">
        <p14:creationId xmlns="" xmlns:p14="http://schemas.microsoft.com/office/powerpoint/2010/main" val="36551538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dirty="0" smtClean="0">
                <a:latin typeface="華康儷中黑" pitchFamily="49" charset="-120"/>
                <a:ea typeface="華康儷中黑" pitchFamily="49" charset="-120"/>
              </a:rPr>
              <a:t>夥伴商店 </a:t>
            </a:r>
            <a:r>
              <a:rPr lang="en-US" altLang="zh-TW" dirty="0" smtClean="0">
                <a:latin typeface="華康儷中黑" pitchFamily="49" charset="-120"/>
                <a:ea typeface="華康儷中黑" pitchFamily="49" charset="-120"/>
              </a:rPr>
              <a:t/>
            </a:r>
            <a:br>
              <a:rPr lang="en-US" altLang="zh-TW" dirty="0" smtClean="0">
                <a:latin typeface="華康儷中黑" pitchFamily="49" charset="-120"/>
                <a:ea typeface="華康儷中黑" pitchFamily="49" charset="-120"/>
              </a:rPr>
            </a:br>
            <a:r>
              <a:rPr lang="en-US" dirty="0" smtClean="0"/>
              <a:t>Partner Stores</a:t>
            </a:r>
            <a:endParaRPr lang="en-US" dirty="0"/>
          </a:p>
        </p:txBody>
      </p:sp>
      <p:grpSp>
        <p:nvGrpSpPr>
          <p:cNvPr id="3" name="Group 5"/>
          <p:cNvGrpSpPr/>
          <p:nvPr/>
        </p:nvGrpSpPr>
        <p:grpSpPr>
          <a:xfrm>
            <a:off x="-3962400" y="-381000"/>
            <a:ext cx="1359103" cy="1499616"/>
            <a:chOff x="6259084" y="8198432"/>
            <a:chExt cx="1359103" cy="1499616"/>
          </a:xfrm>
        </p:grpSpPr>
        <p:pic>
          <p:nvPicPr>
            <p:cNvPr id="7" name="Picture 16"/>
            <p:cNvPicPr>
              <a:picLocks noChangeAspect="1" noChangeArrowheads="1"/>
            </p:cNvPicPr>
            <p:nvPr/>
          </p:nvPicPr>
          <p:blipFill>
            <a:blip r:embed="rId2" cstate="print"/>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p:cNvSpPr txBox="1"/>
            <p:nvPr/>
          </p:nvSpPr>
          <p:spPr>
            <a:xfrm>
              <a:off x="6703787" y="8961057"/>
              <a:ext cx="685800" cy="369332"/>
            </a:xfrm>
            <a:prstGeom prst="rect">
              <a:avLst/>
            </a:prstGeom>
            <a:solidFill>
              <a:schemeClr val="bg1"/>
            </a:solidFill>
          </p:spPr>
          <p:txBody>
            <a:bodyPr wrap="square" rtlCol="0">
              <a:spAutoFit/>
            </a:bodyPr>
            <a:lstStyle/>
            <a:p>
              <a:r>
                <a:rPr lang="en-US" b="1" dirty="0">
                  <a:solidFill>
                    <a:srgbClr val="000000"/>
                  </a:solidFill>
                </a:rPr>
                <a:t>3%</a:t>
              </a:r>
            </a:p>
          </p:txBody>
        </p:sp>
        <p:sp>
          <p:nvSpPr>
            <p:cNvPr id="9" name="Rectangle 8"/>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 name="Group 10"/>
          <p:cNvGrpSpPr/>
          <p:nvPr/>
        </p:nvGrpSpPr>
        <p:grpSpPr>
          <a:xfrm>
            <a:off x="-3810000" y="-228600"/>
            <a:ext cx="1359103" cy="1499616"/>
            <a:chOff x="6259084" y="8198432"/>
            <a:chExt cx="1359103" cy="1499616"/>
          </a:xfrm>
        </p:grpSpPr>
        <p:pic>
          <p:nvPicPr>
            <p:cNvPr id="12" name="Picture 16"/>
            <p:cNvPicPr>
              <a:picLocks noChangeAspect="1" noChangeArrowheads="1"/>
            </p:cNvPicPr>
            <p:nvPr/>
          </p:nvPicPr>
          <p:blipFill>
            <a:blip r:embed="rId2" cstate="print"/>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Box 12"/>
            <p:cNvSpPr txBox="1"/>
            <p:nvPr/>
          </p:nvSpPr>
          <p:spPr>
            <a:xfrm>
              <a:off x="6703787" y="8961057"/>
              <a:ext cx="685800" cy="369332"/>
            </a:xfrm>
            <a:prstGeom prst="rect">
              <a:avLst/>
            </a:prstGeom>
            <a:solidFill>
              <a:schemeClr val="bg1"/>
            </a:solidFill>
          </p:spPr>
          <p:txBody>
            <a:bodyPr wrap="square" rtlCol="0">
              <a:spAutoFit/>
            </a:bodyPr>
            <a:lstStyle/>
            <a:p>
              <a:r>
                <a:rPr lang="en-US" b="1" dirty="0">
                  <a:solidFill>
                    <a:srgbClr val="000000"/>
                  </a:solidFill>
                </a:rPr>
                <a:t>3%</a:t>
              </a:r>
            </a:p>
          </p:txBody>
        </p:sp>
        <p:sp>
          <p:nvSpPr>
            <p:cNvPr id="14" name="Rectangle 13"/>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4"/>
          <p:cNvGrpSpPr/>
          <p:nvPr/>
        </p:nvGrpSpPr>
        <p:grpSpPr>
          <a:xfrm>
            <a:off x="-3657600" y="-76200"/>
            <a:ext cx="1359103" cy="1499616"/>
            <a:chOff x="6259084" y="8198432"/>
            <a:chExt cx="1359103" cy="1499616"/>
          </a:xfrm>
        </p:grpSpPr>
        <p:pic>
          <p:nvPicPr>
            <p:cNvPr id="16" name="Picture 16"/>
            <p:cNvPicPr>
              <a:picLocks noChangeAspect="1" noChangeArrowheads="1"/>
            </p:cNvPicPr>
            <p:nvPr/>
          </p:nvPicPr>
          <p:blipFill>
            <a:blip r:embed="rId2" cstate="print"/>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TextBox 16"/>
            <p:cNvSpPr txBox="1"/>
            <p:nvPr/>
          </p:nvSpPr>
          <p:spPr>
            <a:xfrm>
              <a:off x="6703787" y="8961057"/>
              <a:ext cx="685800" cy="369332"/>
            </a:xfrm>
            <a:prstGeom prst="rect">
              <a:avLst/>
            </a:prstGeom>
            <a:solidFill>
              <a:schemeClr val="bg1"/>
            </a:solidFill>
          </p:spPr>
          <p:txBody>
            <a:bodyPr wrap="square" rtlCol="0">
              <a:spAutoFit/>
            </a:bodyPr>
            <a:lstStyle/>
            <a:p>
              <a:r>
                <a:rPr lang="en-US" b="1" dirty="0">
                  <a:solidFill>
                    <a:srgbClr val="000000"/>
                  </a:solidFill>
                </a:rPr>
                <a:t>3%</a:t>
              </a:r>
            </a:p>
          </p:txBody>
        </p:sp>
        <p:sp>
          <p:nvSpPr>
            <p:cNvPr id="18" name="Rectangle 17"/>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18"/>
          <p:cNvGrpSpPr/>
          <p:nvPr/>
        </p:nvGrpSpPr>
        <p:grpSpPr>
          <a:xfrm>
            <a:off x="7074103" y="3888197"/>
            <a:ext cx="1359103" cy="1499616"/>
            <a:chOff x="6259084" y="8198432"/>
            <a:chExt cx="1359103" cy="1499616"/>
          </a:xfrm>
        </p:grpSpPr>
        <p:pic>
          <p:nvPicPr>
            <p:cNvPr id="20" name="Picture 16"/>
            <p:cNvPicPr>
              <a:picLocks noChangeAspect="1" noChangeArrowheads="1"/>
            </p:cNvPicPr>
            <p:nvPr/>
          </p:nvPicPr>
          <p:blipFill>
            <a:blip r:embed="rId2" cstate="print"/>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TextBox 20"/>
            <p:cNvSpPr txBox="1"/>
            <p:nvPr/>
          </p:nvSpPr>
          <p:spPr>
            <a:xfrm>
              <a:off x="6703787" y="8961057"/>
              <a:ext cx="685800" cy="369332"/>
            </a:xfrm>
            <a:prstGeom prst="rect">
              <a:avLst/>
            </a:prstGeom>
            <a:solidFill>
              <a:schemeClr val="bg1"/>
            </a:solidFill>
          </p:spPr>
          <p:txBody>
            <a:bodyPr wrap="square" rtlCol="0">
              <a:spAutoFit/>
            </a:bodyPr>
            <a:lstStyle/>
            <a:p>
              <a:r>
                <a:rPr lang="en-US" b="1" dirty="0">
                  <a:solidFill>
                    <a:srgbClr val="000000"/>
                  </a:solidFill>
                </a:rPr>
                <a:t>7%</a:t>
              </a:r>
            </a:p>
          </p:txBody>
        </p:sp>
        <p:sp>
          <p:nvSpPr>
            <p:cNvPr id="22" name="Rectangle 21"/>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 name="Group 22"/>
          <p:cNvGrpSpPr/>
          <p:nvPr/>
        </p:nvGrpSpPr>
        <p:grpSpPr>
          <a:xfrm>
            <a:off x="4483303" y="3810000"/>
            <a:ext cx="1359103" cy="1499616"/>
            <a:chOff x="6259084" y="8198432"/>
            <a:chExt cx="1359103" cy="1499616"/>
          </a:xfrm>
        </p:grpSpPr>
        <p:pic>
          <p:nvPicPr>
            <p:cNvPr id="24" name="Picture 16"/>
            <p:cNvPicPr>
              <a:picLocks noChangeAspect="1" noChangeArrowheads="1"/>
            </p:cNvPicPr>
            <p:nvPr/>
          </p:nvPicPr>
          <p:blipFill>
            <a:blip r:embed="rId2" cstate="print"/>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TextBox 24"/>
            <p:cNvSpPr txBox="1"/>
            <p:nvPr/>
          </p:nvSpPr>
          <p:spPr>
            <a:xfrm>
              <a:off x="6703786" y="8961057"/>
              <a:ext cx="812597" cy="369332"/>
            </a:xfrm>
            <a:prstGeom prst="rect">
              <a:avLst/>
            </a:prstGeom>
            <a:solidFill>
              <a:schemeClr val="bg1"/>
            </a:solidFill>
          </p:spPr>
          <p:txBody>
            <a:bodyPr wrap="square" rtlCol="0">
              <a:spAutoFit/>
            </a:bodyPr>
            <a:lstStyle/>
            <a:p>
              <a:r>
                <a:rPr lang="en-US" b="1" dirty="0">
                  <a:solidFill>
                    <a:srgbClr val="000000"/>
                  </a:solidFill>
                </a:rPr>
                <a:t>10%</a:t>
              </a:r>
            </a:p>
          </p:txBody>
        </p:sp>
        <p:sp>
          <p:nvSpPr>
            <p:cNvPr id="26" name="Rectangle 25"/>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26"/>
          <p:cNvGrpSpPr/>
          <p:nvPr/>
        </p:nvGrpSpPr>
        <p:grpSpPr>
          <a:xfrm>
            <a:off x="1689506" y="3810000"/>
            <a:ext cx="1359103" cy="1499616"/>
            <a:chOff x="6259084" y="8198432"/>
            <a:chExt cx="1359103" cy="1499616"/>
          </a:xfrm>
        </p:grpSpPr>
        <p:pic>
          <p:nvPicPr>
            <p:cNvPr id="28" name="Picture 16"/>
            <p:cNvPicPr>
              <a:picLocks noChangeAspect="1" noChangeArrowheads="1"/>
            </p:cNvPicPr>
            <p:nvPr/>
          </p:nvPicPr>
          <p:blipFill>
            <a:blip r:embed="rId2" cstate="print"/>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9" name="TextBox 28"/>
            <p:cNvSpPr txBox="1"/>
            <p:nvPr/>
          </p:nvSpPr>
          <p:spPr>
            <a:xfrm>
              <a:off x="6613872" y="8961057"/>
              <a:ext cx="927506" cy="369332"/>
            </a:xfrm>
            <a:prstGeom prst="rect">
              <a:avLst/>
            </a:prstGeom>
            <a:solidFill>
              <a:schemeClr val="bg1"/>
            </a:solidFill>
          </p:spPr>
          <p:txBody>
            <a:bodyPr wrap="square" rtlCol="0">
              <a:spAutoFit/>
            </a:bodyPr>
            <a:lstStyle/>
            <a:p>
              <a:r>
                <a:rPr lang="en-US" b="1" dirty="0" smtClean="0">
                  <a:solidFill>
                    <a:srgbClr val="000000"/>
                  </a:solidFill>
                </a:rPr>
                <a:t>4%</a:t>
              </a:r>
              <a:endParaRPr lang="en-US" b="1" dirty="0">
                <a:solidFill>
                  <a:srgbClr val="000000"/>
                </a:solidFill>
              </a:endParaRPr>
            </a:p>
          </p:txBody>
        </p:sp>
        <p:sp>
          <p:nvSpPr>
            <p:cNvPr id="30" name="Rectangle 29"/>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5" name="Group 30"/>
          <p:cNvGrpSpPr/>
          <p:nvPr/>
        </p:nvGrpSpPr>
        <p:grpSpPr>
          <a:xfrm>
            <a:off x="5715000" y="1575816"/>
            <a:ext cx="1359103" cy="1499616"/>
            <a:chOff x="6259084" y="8198432"/>
            <a:chExt cx="1359103" cy="1499616"/>
          </a:xfrm>
        </p:grpSpPr>
        <p:pic>
          <p:nvPicPr>
            <p:cNvPr id="32" name="Picture 16"/>
            <p:cNvPicPr>
              <a:picLocks noChangeAspect="1" noChangeArrowheads="1"/>
            </p:cNvPicPr>
            <p:nvPr/>
          </p:nvPicPr>
          <p:blipFill>
            <a:blip r:embed="rId2" cstate="print"/>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3" name="TextBox 32"/>
            <p:cNvSpPr txBox="1"/>
            <p:nvPr/>
          </p:nvSpPr>
          <p:spPr>
            <a:xfrm>
              <a:off x="6703787" y="8961057"/>
              <a:ext cx="685800" cy="369332"/>
            </a:xfrm>
            <a:prstGeom prst="rect">
              <a:avLst/>
            </a:prstGeom>
            <a:solidFill>
              <a:schemeClr val="bg1"/>
            </a:solidFill>
          </p:spPr>
          <p:txBody>
            <a:bodyPr wrap="square" rtlCol="0">
              <a:spAutoFit/>
            </a:bodyPr>
            <a:lstStyle/>
            <a:p>
              <a:r>
                <a:rPr lang="en-US" b="1" dirty="0">
                  <a:solidFill>
                    <a:srgbClr val="000000"/>
                  </a:solidFill>
                </a:rPr>
                <a:t>2%</a:t>
              </a:r>
            </a:p>
          </p:txBody>
        </p:sp>
        <p:sp>
          <p:nvSpPr>
            <p:cNvPr id="34" name="Rectangle 33"/>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 name="Group 34"/>
          <p:cNvGrpSpPr/>
          <p:nvPr/>
        </p:nvGrpSpPr>
        <p:grpSpPr>
          <a:xfrm>
            <a:off x="3124200" y="1589657"/>
            <a:ext cx="1359103" cy="1499616"/>
            <a:chOff x="6259084" y="8198432"/>
            <a:chExt cx="1359103" cy="1499616"/>
          </a:xfrm>
        </p:grpSpPr>
        <p:pic>
          <p:nvPicPr>
            <p:cNvPr id="36" name="Picture 16"/>
            <p:cNvPicPr>
              <a:picLocks noChangeAspect="1" noChangeArrowheads="1"/>
            </p:cNvPicPr>
            <p:nvPr/>
          </p:nvPicPr>
          <p:blipFill>
            <a:blip r:embed="rId2" cstate="print"/>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7" name="TextBox 36"/>
            <p:cNvSpPr txBox="1"/>
            <p:nvPr/>
          </p:nvSpPr>
          <p:spPr>
            <a:xfrm>
              <a:off x="6703787" y="8961057"/>
              <a:ext cx="685800" cy="369332"/>
            </a:xfrm>
            <a:prstGeom prst="rect">
              <a:avLst/>
            </a:prstGeom>
            <a:solidFill>
              <a:schemeClr val="bg1"/>
            </a:solidFill>
          </p:spPr>
          <p:txBody>
            <a:bodyPr wrap="square" rtlCol="0">
              <a:spAutoFit/>
            </a:bodyPr>
            <a:lstStyle/>
            <a:p>
              <a:r>
                <a:rPr lang="en-US" b="1" dirty="0" smtClean="0">
                  <a:solidFill>
                    <a:srgbClr val="000000"/>
                  </a:solidFill>
                </a:rPr>
                <a:t>3%</a:t>
              </a:r>
              <a:endParaRPr lang="en-US" b="1" dirty="0">
                <a:solidFill>
                  <a:srgbClr val="000000"/>
                </a:solidFill>
              </a:endParaRPr>
            </a:p>
          </p:txBody>
        </p:sp>
        <p:sp>
          <p:nvSpPr>
            <p:cNvPr id="38" name="Rectangle 37"/>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3" name="Group 38"/>
          <p:cNvGrpSpPr/>
          <p:nvPr/>
        </p:nvGrpSpPr>
        <p:grpSpPr>
          <a:xfrm>
            <a:off x="533400" y="1633091"/>
            <a:ext cx="1359103" cy="1499616"/>
            <a:chOff x="6259084" y="8198432"/>
            <a:chExt cx="1359103" cy="1499616"/>
          </a:xfrm>
        </p:grpSpPr>
        <p:pic>
          <p:nvPicPr>
            <p:cNvPr id="40" name="Picture 16"/>
            <p:cNvPicPr>
              <a:picLocks noChangeAspect="1" noChangeArrowheads="1"/>
            </p:cNvPicPr>
            <p:nvPr/>
          </p:nvPicPr>
          <p:blipFill>
            <a:blip r:embed="rId2" cstate="print"/>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1" name="TextBox 40"/>
            <p:cNvSpPr txBox="1"/>
            <p:nvPr/>
          </p:nvSpPr>
          <p:spPr>
            <a:xfrm>
              <a:off x="6703787" y="8961057"/>
              <a:ext cx="685800" cy="369332"/>
            </a:xfrm>
            <a:prstGeom prst="rect">
              <a:avLst/>
            </a:prstGeom>
            <a:solidFill>
              <a:schemeClr val="bg1"/>
            </a:solidFill>
          </p:spPr>
          <p:txBody>
            <a:bodyPr wrap="square" rtlCol="0">
              <a:spAutoFit/>
            </a:bodyPr>
            <a:lstStyle/>
            <a:p>
              <a:r>
                <a:rPr lang="en-US" b="1" dirty="0">
                  <a:solidFill>
                    <a:srgbClr val="000000"/>
                  </a:solidFill>
                </a:rPr>
                <a:t>2%</a:t>
              </a:r>
            </a:p>
          </p:txBody>
        </p:sp>
        <p:sp>
          <p:nvSpPr>
            <p:cNvPr id="42" name="Rectangle 41"/>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8434" name="Picture 2" descr="HMV"/>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2401" y="1728965"/>
            <a:ext cx="1181100" cy="666751"/>
          </a:xfrm>
          <a:prstGeom prst="rect">
            <a:avLst/>
          </a:prstGeom>
          <a:noFill/>
          <a:extLst>
            <a:ext uri="{909E8E84-426E-40DD-AFC4-6F175D3DCCD1}">
              <a14:hiddenFill xmlns="" xmlns:a14="http://schemas.microsoft.com/office/drawing/2010/main">
                <a:solidFill>
                  <a:srgbClr val="FFFFFF"/>
                </a:solidFill>
              </a14:hiddenFill>
            </a:ext>
          </a:extLst>
        </p:spPr>
      </p:pic>
      <p:pic>
        <p:nvPicPr>
          <p:cNvPr id="18436" name="Picture 4" descr="CPRINT"/>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24200" y="1724004"/>
            <a:ext cx="1333500" cy="571501"/>
          </a:xfrm>
          <a:prstGeom prst="rect">
            <a:avLst/>
          </a:prstGeom>
          <a:noFill/>
          <a:extLst>
            <a:ext uri="{909E8E84-426E-40DD-AFC4-6F175D3DCCD1}">
              <a14:hiddenFill xmlns="" xmlns:a14="http://schemas.microsoft.com/office/drawing/2010/main">
                <a:solidFill>
                  <a:srgbClr val="FFFFFF"/>
                </a:solidFill>
              </a14:hiddenFill>
            </a:ext>
          </a:extLst>
        </p:spPr>
      </p:pic>
      <p:pic>
        <p:nvPicPr>
          <p:cNvPr id="18438" name="Picture 6" descr="Mabelle Lif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740603" y="1724004"/>
            <a:ext cx="1333500" cy="504826"/>
          </a:xfrm>
          <a:prstGeom prst="rect">
            <a:avLst/>
          </a:prstGeom>
          <a:noFill/>
          <a:extLst>
            <a:ext uri="{909E8E84-426E-40DD-AFC4-6F175D3DCCD1}">
              <a14:hiddenFill xmlns="" xmlns:a14="http://schemas.microsoft.com/office/drawing/2010/main">
                <a:solidFill>
                  <a:srgbClr val="FFFFFF"/>
                </a:solidFill>
              </a14:hiddenFill>
            </a:ext>
          </a:extLst>
        </p:spPr>
      </p:pic>
      <p:pic>
        <p:nvPicPr>
          <p:cNvPr id="18444" name="Picture 12" descr="http://images.marketamerica.com/images/hkg/webPortals/partners/fp10665.gif"/>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271814" y="4079899"/>
            <a:ext cx="1008027" cy="499814"/>
          </a:xfrm>
          <a:prstGeom prst="rect">
            <a:avLst/>
          </a:prstGeom>
          <a:noFill/>
          <a:extLst>
            <a:ext uri="{909E8E84-426E-40DD-AFC4-6F175D3DCCD1}">
              <a14:hiddenFill xmlns="" xmlns:a14="http://schemas.microsoft.com/office/drawing/2010/main">
                <a:solidFill>
                  <a:srgbClr val="FFFFFF"/>
                </a:solidFill>
              </a14:hiddenFill>
            </a:ext>
          </a:extLst>
        </p:spPr>
      </p:pic>
      <p:pic>
        <p:nvPicPr>
          <p:cNvPr id="113666" name="Picture 2" descr="http://images.marketamerica.com/images/hkg/webPortals/partners/fp11095.gif"/>
          <p:cNvPicPr>
            <a:picLocks noChangeAspect="1" noChangeArrowheads="1"/>
          </p:cNvPicPr>
          <p:nvPr/>
        </p:nvPicPr>
        <p:blipFill>
          <a:blip r:embed="rId7" cstate="print"/>
          <a:srcRect/>
          <a:stretch>
            <a:fillRect/>
          </a:stretch>
        </p:blipFill>
        <p:spPr bwMode="auto">
          <a:xfrm>
            <a:off x="1723900" y="4114804"/>
            <a:ext cx="1296000" cy="364501"/>
          </a:xfrm>
          <a:prstGeom prst="rect">
            <a:avLst/>
          </a:prstGeom>
          <a:noFill/>
        </p:spPr>
      </p:pic>
      <p:pic>
        <p:nvPicPr>
          <p:cNvPr id="113668" name="Picture 4" descr="http://images.marketamerica.com/images/hkg/webPortals/partners/fp15183.gif"/>
          <p:cNvPicPr>
            <a:picLocks noChangeAspect="1" noChangeArrowheads="1"/>
          </p:cNvPicPr>
          <p:nvPr/>
        </p:nvPicPr>
        <p:blipFill>
          <a:blip r:embed="rId8" cstate="print"/>
          <a:srcRect/>
          <a:stretch>
            <a:fillRect/>
          </a:stretch>
        </p:blipFill>
        <p:spPr bwMode="auto">
          <a:xfrm>
            <a:off x="4523525" y="4166991"/>
            <a:ext cx="1332000" cy="247661"/>
          </a:xfrm>
          <a:prstGeom prst="rect">
            <a:avLst/>
          </a:prstGeom>
          <a:noFill/>
        </p:spPr>
      </p:pic>
    </p:spTree>
    <p:extLst>
      <p:ext uri="{BB962C8B-B14F-4D97-AF65-F5344CB8AC3E}">
        <p14:creationId xmlns="" xmlns:p14="http://schemas.microsoft.com/office/powerpoint/2010/main" val="2929106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O:\Product_SC\Communications\Graphics\Company Logo\HK&amp;Shop.com_Logos\Shop.comPoweredbyMarketHongKong2.png"/>
          <p:cNvPicPr>
            <a:picLocks noChangeAspect="1" noChangeArrowheads="1"/>
          </p:cNvPicPr>
          <p:nvPr/>
        </p:nvPicPr>
        <p:blipFill>
          <a:blip r:embed="rId2" cstate="print"/>
          <a:srcRect/>
          <a:stretch>
            <a:fillRect/>
          </a:stretch>
        </p:blipFill>
        <p:spPr bwMode="auto">
          <a:xfrm>
            <a:off x="539552" y="5589240"/>
            <a:ext cx="3600000" cy="759715"/>
          </a:xfrm>
          <a:prstGeom prst="rect">
            <a:avLst/>
          </a:prstGeom>
          <a:noFill/>
        </p:spPr>
      </p:pic>
      <p:pic>
        <p:nvPicPr>
          <p:cNvPr id="64" name="Picture 3" descr="C:\Documents and Settings\veronican\Desktop\EasyPull AD_20131003 (2)2\Slide2.PNG"/>
          <p:cNvPicPr>
            <a:picLocks noChangeAspect="1" noChangeArrowheads="1"/>
          </p:cNvPicPr>
          <p:nvPr/>
        </p:nvPicPr>
        <p:blipFill>
          <a:blip r:embed="rId3" cstate="print">
            <a:clrChange>
              <a:clrFrom>
                <a:srgbClr val="FFFFFF"/>
              </a:clrFrom>
              <a:clrTo>
                <a:srgbClr val="FFFFFF">
                  <a:alpha val="0"/>
                </a:srgbClr>
              </a:clrTo>
            </a:clrChange>
          </a:blip>
          <a:srcRect t="9149" b="53691"/>
          <a:stretch>
            <a:fillRect/>
          </a:stretch>
        </p:blipFill>
        <p:spPr bwMode="auto">
          <a:xfrm>
            <a:off x="107504" y="-99392"/>
            <a:ext cx="5976664" cy="5560412"/>
          </a:xfrm>
          <a:prstGeom prst="rect">
            <a:avLst/>
          </a:prstGeom>
          <a:noFill/>
        </p:spPr>
      </p:pic>
      <p:pic>
        <p:nvPicPr>
          <p:cNvPr id="1028" name="Picture 4" descr="C:\Documents and Settings\veronican\Desktop\EasyPull AD_20131003 (2)2\Slide3.PNG"/>
          <p:cNvPicPr>
            <a:picLocks noChangeAspect="1" noChangeArrowheads="1"/>
          </p:cNvPicPr>
          <p:nvPr/>
        </p:nvPicPr>
        <p:blipFill>
          <a:blip r:embed="rId4" cstate="print">
            <a:clrChange>
              <a:clrFrom>
                <a:srgbClr val="FFFFFF"/>
              </a:clrFrom>
              <a:clrTo>
                <a:srgbClr val="FFFFFF">
                  <a:alpha val="0"/>
                </a:srgbClr>
              </a:clrTo>
            </a:clrChange>
          </a:blip>
          <a:srcRect l="48618" t="43767" b="13825"/>
          <a:stretch>
            <a:fillRect/>
          </a:stretch>
        </p:blipFill>
        <p:spPr bwMode="auto">
          <a:xfrm>
            <a:off x="5904480" y="350899"/>
            <a:ext cx="2988000" cy="617444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O:\Product_SC\Communications\Graphics\Company Logo\HK&amp;Shop.com_Logos\Shop.comPoweredbyMarketHongKong2.png"/>
          <p:cNvPicPr>
            <a:picLocks noChangeAspect="1" noChangeArrowheads="1"/>
          </p:cNvPicPr>
          <p:nvPr/>
        </p:nvPicPr>
        <p:blipFill>
          <a:blip r:embed="rId2" cstate="print"/>
          <a:srcRect/>
          <a:stretch>
            <a:fillRect/>
          </a:stretch>
        </p:blipFill>
        <p:spPr bwMode="auto">
          <a:xfrm>
            <a:off x="1224288" y="300947"/>
            <a:ext cx="2880000" cy="607773"/>
          </a:xfrm>
          <a:prstGeom prst="rect">
            <a:avLst/>
          </a:prstGeom>
          <a:noFill/>
        </p:spPr>
      </p:pic>
      <p:pic>
        <p:nvPicPr>
          <p:cNvPr id="66" name="Picture 4" descr="C:\Documents and Settings\veronican\Desktop\EasyPull AD_20131003 (2)2\Slide3.PNG"/>
          <p:cNvPicPr>
            <a:picLocks noChangeAspect="1" noChangeArrowheads="1"/>
          </p:cNvPicPr>
          <p:nvPr/>
        </p:nvPicPr>
        <p:blipFill>
          <a:blip r:embed="rId3" cstate="print">
            <a:clrChange>
              <a:clrFrom>
                <a:srgbClr val="FFFFFF"/>
              </a:clrFrom>
              <a:clrTo>
                <a:srgbClr val="FFFFFF">
                  <a:alpha val="0"/>
                </a:srgbClr>
              </a:clrTo>
            </a:clrChange>
          </a:blip>
          <a:srcRect t="32774" r="48681" b="34862"/>
          <a:stretch>
            <a:fillRect/>
          </a:stretch>
        </p:blipFill>
        <p:spPr bwMode="auto">
          <a:xfrm>
            <a:off x="4968384" y="0"/>
            <a:ext cx="3060000" cy="4831580"/>
          </a:xfrm>
          <a:prstGeom prst="rect">
            <a:avLst/>
          </a:prstGeom>
          <a:noFill/>
        </p:spPr>
      </p:pic>
      <p:pic>
        <p:nvPicPr>
          <p:cNvPr id="1029" name="Picture 5" descr="C:\Documents and Settings\veronican\Desktop\EasyPull AD_20131003 (2)2\Slide4.PNG"/>
          <p:cNvPicPr>
            <a:picLocks noChangeAspect="1" noChangeArrowheads="1"/>
          </p:cNvPicPr>
          <p:nvPr/>
        </p:nvPicPr>
        <p:blipFill>
          <a:blip r:embed="rId4" cstate="print">
            <a:clrChange>
              <a:clrFrom>
                <a:srgbClr val="FFFFFF"/>
              </a:clrFrom>
              <a:clrTo>
                <a:srgbClr val="FFFFFF">
                  <a:alpha val="0"/>
                </a:srgbClr>
              </a:clrTo>
            </a:clrChange>
          </a:blip>
          <a:srcRect t="62139"/>
          <a:stretch>
            <a:fillRect/>
          </a:stretch>
        </p:blipFill>
        <p:spPr bwMode="auto">
          <a:xfrm>
            <a:off x="1188696" y="640505"/>
            <a:ext cx="6588000" cy="624487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40080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0" y="6324600"/>
            <a:ext cx="18380076" cy="546100"/>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print"/>
          <a:srcRect/>
          <a:stretch>
            <a:fillRect/>
          </a:stretch>
        </p:blipFill>
        <p:spPr bwMode="auto">
          <a:xfrm>
            <a:off x="0" y="6324600"/>
            <a:ext cx="2844800" cy="609600"/>
          </a:xfrm>
          <a:prstGeom prst="rect">
            <a:avLst/>
          </a:prstGeom>
          <a:noFill/>
          <a:ln w="9525">
            <a:noFill/>
            <a:miter lim="800000"/>
            <a:headEnd/>
            <a:tailEnd/>
          </a:ln>
          <a:effectLst/>
        </p:spPr>
      </p:pic>
      <p:sp>
        <p:nvSpPr>
          <p:cNvPr id="7" name="TextBox 6"/>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Rectangle 8"/>
          <p:cNvSpPr/>
          <p:nvPr/>
        </p:nvSpPr>
        <p:spPr>
          <a:xfrm>
            <a:off x="381000" y="609600"/>
            <a:ext cx="2927981" cy="677108"/>
          </a:xfrm>
          <a:prstGeom prst="rect">
            <a:avLst/>
          </a:prstGeom>
        </p:spPr>
        <p:txBody>
          <a:bodyPr wrap="square">
            <a:spAutoFit/>
          </a:bodyPr>
          <a:lstStyle/>
          <a:p>
            <a:pPr algn="ctr"/>
            <a:r>
              <a:rPr lang="zh-TW" altLang="en-US" sz="2000" dirty="0" smtClean="0">
                <a:solidFill>
                  <a:prstClr val="white"/>
                </a:solidFill>
                <a:latin typeface="華康儷中黑" pitchFamily="49" charset="-120"/>
                <a:ea typeface="華康儷中黑" pitchFamily="49" charset="-120"/>
                <a:cs typeface="Tahoma" pitchFamily="34" charset="0"/>
              </a:rPr>
              <a:t>瑪姬美容集團</a:t>
            </a:r>
            <a:endParaRPr lang="en-US" sz="2000" dirty="0" smtClean="0">
              <a:solidFill>
                <a:prstClr val="white"/>
              </a:solidFill>
              <a:latin typeface="華康儷中黑" pitchFamily="49" charset="-120"/>
              <a:ea typeface="華康儷中黑" pitchFamily="49" charset="-120"/>
              <a:cs typeface="Tahoma" pitchFamily="34" charset="0"/>
            </a:endParaRPr>
          </a:p>
          <a:p>
            <a:pPr algn="ctr"/>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Beauty </a:t>
            </a:r>
            <a:r>
              <a:rPr lang="en-US" b="1" dirty="0">
                <a:solidFill>
                  <a:prstClr val="white"/>
                </a:solidFill>
                <a:effectLst>
                  <a:outerShdw blurRad="38100" dist="38100" dir="2700000" algn="tl">
                    <a:srgbClr val="000000">
                      <a:alpha val="43137"/>
                    </a:srgbClr>
                  </a:outerShdw>
                </a:effectLst>
                <a:ea typeface="Tahoma" pitchFamily="34" charset="0"/>
                <a:cs typeface="Tahoma" pitchFamily="34" charset="0"/>
              </a:rPr>
              <a:t>Maggie</a:t>
            </a:r>
          </a:p>
        </p:txBody>
      </p:sp>
      <p:pic>
        <p:nvPicPr>
          <p:cNvPr id="10" name="Picture 5"/>
          <p:cNvPicPr>
            <a:picLocks noChangeAspect="1" noChangeArrowheads="1"/>
          </p:cNvPicPr>
          <p:nvPr/>
        </p:nvPicPr>
        <p:blipFill>
          <a:blip r:embed="rId5" cstate="print"/>
          <a:srcRect/>
          <a:stretch>
            <a:fillRect/>
          </a:stretch>
        </p:blipFill>
        <p:spPr bwMode="auto">
          <a:xfrm rot="20968735">
            <a:off x="2491586" y="4635731"/>
            <a:ext cx="2739996" cy="137406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743200" y="4953000"/>
            <a:ext cx="2286000" cy="677108"/>
          </a:xfrm>
          <a:prstGeom prst="rect">
            <a:avLst/>
          </a:prstGeom>
          <a:noFill/>
        </p:spPr>
        <p:txBody>
          <a:bodyPr wrap="square" rtlCol="0">
            <a:spAutoFit/>
          </a:bodyPr>
          <a:lstStyle/>
          <a:p>
            <a:pPr algn="ctr" fontAlgn="base">
              <a:spcBef>
                <a:spcPct val="0"/>
              </a:spcBef>
              <a:spcAft>
                <a:spcPct val="0"/>
              </a:spcAft>
            </a:pPr>
            <a:r>
              <a:rPr lang="zh-TW" alt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親臨夥伴商店</a:t>
            </a:r>
            <a:endParaRPr 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endParaRPr>
          </a:p>
          <a:p>
            <a:pPr algn="ctr" fontAlgn="base">
              <a:spcBef>
                <a:spcPct val="0"/>
              </a:spcBef>
              <a:spcAft>
                <a:spcPct val="0"/>
              </a:spcAft>
            </a:pPr>
            <a:r>
              <a:rPr lang="en-US"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Walk-In Partner</a:t>
            </a:r>
            <a:endParaRPr lang="en-US"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12" name="Rectangle 11"/>
          <p:cNvSpPr/>
          <p:nvPr/>
        </p:nvSpPr>
        <p:spPr>
          <a:xfrm>
            <a:off x="228600" y="1370111"/>
            <a:ext cx="3048000" cy="1738938"/>
          </a:xfrm>
          <a:prstGeom prst="rect">
            <a:avLst/>
          </a:prstGeom>
        </p:spPr>
        <p:txBody>
          <a:bodyPr wrap="square">
            <a:spAutoFit/>
          </a:bodyPr>
          <a:lstStyle/>
          <a:p>
            <a:r>
              <a:rPr lang="zh-TW" altLang="en-US" sz="17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專業美容服務</a:t>
            </a:r>
            <a:endParaRPr lang="en-US" altLang="zh-TW" sz="17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zh-TW" altLang="en-US" sz="17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一站式美容護理中心</a:t>
            </a:r>
            <a:endParaRPr lang="en-US" altLang="zh-TW" sz="17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altLang="zh-TW" sz="1700"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endPar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Privilege </a:t>
            </a:r>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Beauty Experience</a:t>
            </a:r>
          </a:p>
          <a:p>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One </a:t>
            </a:r>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Stop Skin care &amp; Beauty </a:t>
            </a:r>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centre</a:t>
            </a:r>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sp>
        <p:nvSpPr>
          <p:cNvPr id="13" name="Rectangle 12"/>
          <p:cNvSpPr/>
          <p:nvPr/>
        </p:nvSpPr>
        <p:spPr>
          <a:xfrm>
            <a:off x="228600" y="4724400"/>
            <a:ext cx="3048000" cy="1077218"/>
          </a:xfrm>
          <a:prstGeom prst="rect">
            <a:avLst/>
          </a:prstGeom>
        </p:spPr>
        <p:txBody>
          <a:bodyPr wrap="square">
            <a:spAutoFit/>
          </a:bodyPr>
          <a:lstStyle/>
          <a:p>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endPar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b="1" dirty="0">
                <a:solidFill>
                  <a:prstClr val="white"/>
                </a:solidFill>
                <a:effectLst>
                  <a:outerShdw blurRad="38100" dist="38100" dir="2700000" algn="tl">
                    <a:srgbClr val="000000">
                      <a:alpha val="43137"/>
                    </a:srgbClr>
                  </a:outerShdw>
                </a:effectLst>
                <a:ea typeface="Tahoma" pitchFamily="34" charset="0"/>
                <a:cs typeface="Tahoma" pitchFamily="34" charset="0"/>
              </a:rPr>
              <a:t/>
            </a:r>
            <a:br>
              <a:rPr lang="en-US" b="1" dirty="0">
                <a:solidFill>
                  <a:prstClr val="white"/>
                </a:solidFill>
                <a:effectLst>
                  <a:outerShdw blurRad="38100" dist="38100" dir="2700000" algn="tl">
                    <a:srgbClr val="000000">
                      <a:alpha val="43137"/>
                    </a:srgbClr>
                  </a:outerShdw>
                </a:effectLst>
                <a:ea typeface="Tahoma" pitchFamily="34" charset="0"/>
                <a:cs typeface="Tahoma" pitchFamily="34" charset="0"/>
              </a:rPr>
            </a:br>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sp>
        <p:nvSpPr>
          <p:cNvPr id="14" name="Rectangle 13"/>
          <p:cNvSpPr/>
          <p:nvPr/>
        </p:nvSpPr>
        <p:spPr>
          <a:xfrm>
            <a:off x="228600" y="4038600"/>
            <a:ext cx="3048000" cy="1323439"/>
          </a:xfrm>
          <a:prstGeom prst="rect">
            <a:avLst/>
          </a:prstGeom>
        </p:spPr>
        <p:txBody>
          <a:bodyPr wrap="square">
            <a:spAutoFit/>
          </a:bodyPr>
          <a:lstStyle/>
          <a:p>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IBV/</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Cashback</a:t>
            </a:r>
            <a:r>
              <a:rPr lang="en-US" sz="1600" b="1" dirty="0">
                <a:solidFill>
                  <a:prstClr val="white"/>
                </a:solidFill>
                <a:effectLst>
                  <a:outerShdw blurRad="38100" dist="38100" dir="2700000" algn="tl">
                    <a:srgbClr val="000000">
                      <a:alpha val="43137"/>
                    </a:srgbClr>
                  </a:outerShdw>
                </a:effectLst>
                <a:latin typeface="+mn-ea"/>
                <a:cs typeface="Tahoma" pitchFamily="34" charset="0"/>
              </a:rPr>
              <a:t>:</a:t>
            </a: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8% </a:t>
            </a:r>
            <a:r>
              <a:rPr lang="en-US" sz="1600" b="1" dirty="0">
                <a:solidFill>
                  <a:prstClr val="white"/>
                </a:solidFill>
                <a:effectLst>
                  <a:outerShdw blurRad="38100" dist="38100" dir="2700000" algn="tl">
                    <a:srgbClr val="000000">
                      <a:alpha val="43137"/>
                    </a:srgbClr>
                  </a:outerShdw>
                </a:effectLst>
                <a:latin typeface="+mn-ea"/>
                <a:cs typeface="Tahoma" pitchFamily="34" charset="0"/>
              </a:rPr>
              <a:t>IBV</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7% </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Cashback </a:t>
            </a:r>
            <a:r>
              <a:rPr lang="en-US" sz="1600" b="1" dirty="0">
                <a:solidFill>
                  <a:prstClr val="white"/>
                </a:solidFill>
                <a:effectLst>
                  <a:outerShdw blurRad="38100" dist="38100" dir="2700000" algn="tl">
                    <a:srgbClr val="000000">
                      <a:alpha val="43137"/>
                    </a:srgbClr>
                  </a:outerShdw>
                </a:effectLst>
                <a:latin typeface="+mn-ea"/>
                <a:cs typeface="Tahoma" pitchFamily="34" charset="0"/>
              </a:rPr>
              <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p:txBody>
      </p:sp>
    </p:spTree>
    <p:extLst>
      <p:ext uri="{BB962C8B-B14F-4D97-AF65-F5344CB8AC3E}">
        <p14:creationId xmlns="" xmlns:p14="http://schemas.microsoft.com/office/powerpoint/2010/main" val="22622092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40080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0" y="6324600"/>
            <a:ext cx="18380076" cy="546100"/>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print"/>
          <a:srcRect/>
          <a:stretch>
            <a:fillRect/>
          </a:stretch>
        </p:blipFill>
        <p:spPr bwMode="auto">
          <a:xfrm>
            <a:off x="0" y="6324600"/>
            <a:ext cx="2844800" cy="609600"/>
          </a:xfrm>
          <a:prstGeom prst="rect">
            <a:avLst/>
          </a:prstGeom>
          <a:noFill/>
          <a:ln w="9525">
            <a:noFill/>
            <a:miter lim="800000"/>
            <a:headEnd/>
            <a:tailEnd/>
          </a:ln>
          <a:effectLst/>
        </p:spPr>
      </p:pic>
      <p:sp>
        <p:nvSpPr>
          <p:cNvPr id="7" name="TextBox 6"/>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Rectangle 8"/>
          <p:cNvSpPr/>
          <p:nvPr/>
        </p:nvSpPr>
        <p:spPr>
          <a:xfrm>
            <a:off x="381000" y="685800"/>
            <a:ext cx="2927981" cy="646331"/>
          </a:xfrm>
          <a:prstGeom prst="rect">
            <a:avLst/>
          </a:prstGeom>
        </p:spPr>
        <p:txBody>
          <a:bodyPr wrap="square">
            <a:spAutoFit/>
          </a:bodyPr>
          <a:lstStyle/>
          <a:p>
            <a:pPr algn="ct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沙嗲王</a:t>
            </a:r>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r>
            <a:b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Satay</a:t>
            </a:r>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t>
            </a:r>
            <a:r>
              <a:rPr lang="en-US" b="1" dirty="0">
                <a:solidFill>
                  <a:prstClr val="white"/>
                </a:solidFill>
                <a:effectLst>
                  <a:outerShdw blurRad="38100" dist="38100" dir="2700000" algn="tl">
                    <a:srgbClr val="000000">
                      <a:alpha val="43137"/>
                    </a:srgbClr>
                  </a:outerShdw>
                </a:effectLst>
                <a:ea typeface="Tahoma" pitchFamily="34" charset="0"/>
                <a:cs typeface="Tahoma" pitchFamily="34" charset="0"/>
              </a:rPr>
              <a:t>King</a:t>
            </a:r>
          </a:p>
        </p:txBody>
      </p:sp>
      <p:pic>
        <p:nvPicPr>
          <p:cNvPr id="10" name="Picture 5"/>
          <p:cNvPicPr>
            <a:picLocks noChangeAspect="1" noChangeArrowheads="1"/>
          </p:cNvPicPr>
          <p:nvPr/>
        </p:nvPicPr>
        <p:blipFill>
          <a:blip r:embed="rId5" cstate="print"/>
          <a:srcRect/>
          <a:stretch>
            <a:fillRect/>
          </a:stretch>
        </p:blipFill>
        <p:spPr bwMode="auto">
          <a:xfrm rot="20968735">
            <a:off x="2491586" y="4635731"/>
            <a:ext cx="2739996" cy="1374061"/>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287975" y="1538407"/>
            <a:ext cx="3048000" cy="1661993"/>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著名東南亞菜式</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全線分店可享現金回贈</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altLang="zh-TW" b="1"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Popular </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South-east Asian cuisine; Cashback available at All Branches! </a:t>
            </a:r>
          </a:p>
        </p:txBody>
      </p:sp>
      <p:sp>
        <p:nvSpPr>
          <p:cNvPr id="14" name="TextBox 13"/>
          <p:cNvSpPr txBox="1"/>
          <p:nvPr/>
        </p:nvSpPr>
        <p:spPr>
          <a:xfrm>
            <a:off x="2743200" y="4982028"/>
            <a:ext cx="2286000" cy="677108"/>
          </a:xfrm>
          <a:prstGeom prst="rect">
            <a:avLst/>
          </a:prstGeom>
          <a:noFill/>
        </p:spPr>
        <p:txBody>
          <a:bodyPr wrap="square" rtlCol="0">
            <a:spAutoFit/>
          </a:bodyPr>
          <a:lstStyle/>
          <a:p>
            <a:pPr algn="ctr" fontAlgn="base">
              <a:spcBef>
                <a:spcPct val="0"/>
              </a:spcBef>
              <a:spcAft>
                <a:spcPct val="0"/>
              </a:spcAft>
            </a:pPr>
            <a:r>
              <a:rPr lang="zh-TW" alt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親臨夥伴商店</a:t>
            </a:r>
            <a:endParaRPr 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endParaRPr>
          </a:p>
          <a:p>
            <a:pPr algn="ctr" fontAlgn="base">
              <a:spcBef>
                <a:spcPct val="0"/>
              </a:spcBef>
              <a:spcAft>
                <a:spcPct val="0"/>
              </a:spcAft>
            </a:pPr>
            <a:r>
              <a:rPr lang="en-US"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Walk-In Partner</a:t>
            </a:r>
            <a:endParaRPr lang="en-US"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15" name="Rectangle 14"/>
          <p:cNvSpPr/>
          <p:nvPr/>
        </p:nvSpPr>
        <p:spPr>
          <a:xfrm>
            <a:off x="304800" y="3810000"/>
            <a:ext cx="3048000" cy="1323439"/>
          </a:xfrm>
          <a:prstGeom prst="rect">
            <a:avLst/>
          </a:prstGeom>
        </p:spPr>
        <p:txBody>
          <a:bodyPr wrap="square">
            <a:spAutoFit/>
          </a:bodyPr>
          <a:lstStyle/>
          <a:p>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IBV/</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Cashback</a:t>
            </a:r>
            <a:r>
              <a:rPr lang="en-US" sz="1600" b="1" dirty="0">
                <a:solidFill>
                  <a:prstClr val="white"/>
                </a:solidFill>
                <a:effectLst>
                  <a:outerShdw blurRad="38100" dist="38100" dir="2700000" algn="tl">
                    <a:srgbClr val="000000">
                      <a:alpha val="43137"/>
                    </a:srgbClr>
                  </a:outerShdw>
                </a:effectLst>
                <a:latin typeface="+mn-ea"/>
                <a:cs typeface="Tahoma" pitchFamily="34" charset="0"/>
              </a:rPr>
              <a:t>:</a:t>
            </a: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5% </a:t>
            </a:r>
            <a:r>
              <a:rPr lang="en-US" sz="1600" b="1" dirty="0">
                <a:solidFill>
                  <a:prstClr val="white"/>
                </a:solidFill>
                <a:effectLst>
                  <a:outerShdw blurRad="38100" dist="38100" dir="2700000" algn="tl">
                    <a:srgbClr val="000000">
                      <a:alpha val="43137"/>
                    </a:srgbClr>
                  </a:outerShdw>
                </a:effectLst>
                <a:latin typeface="+mn-ea"/>
                <a:cs typeface="Tahoma" pitchFamily="34" charset="0"/>
              </a:rPr>
              <a:t>IBV</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r>
              <a:rPr lang="en-US" sz="1600" b="1" dirty="0">
                <a:solidFill>
                  <a:prstClr val="white"/>
                </a:solidFill>
                <a:effectLst>
                  <a:outerShdw blurRad="38100" dist="38100" dir="2700000" algn="tl">
                    <a:srgbClr val="000000">
                      <a:alpha val="43137"/>
                    </a:srgbClr>
                  </a:outerShdw>
                </a:effectLst>
                <a:latin typeface="+mn-ea"/>
                <a:cs typeface="Tahoma" pitchFamily="34" charset="0"/>
              </a:rPr>
              <a:t>2</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 </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Cashback </a:t>
            </a:r>
            <a:r>
              <a:rPr lang="en-US" sz="1600" b="1" dirty="0">
                <a:solidFill>
                  <a:prstClr val="white"/>
                </a:solidFill>
                <a:effectLst>
                  <a:outerShdw blurRad="38100" dist="38100" dir="2700000" algn="tl">
                    <a:srgbClr val="000000">
                      <a:alpha val="43137"/>
                    </a:srgbClr>
                  </a:outerShdw>
                </a:effectLst>
                <a:latin typeface="+mn-ea"/>
                <a:cs typeface="Tahoma" pitchFamily="34" charset="0"/>
              </a:rPr>
              <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p:txBody>
      </p:sp>
    </p:spTree>
    <p:extLst>
      <p:ext uri="{BB962C8B-B14F-4D97-AF65-F5344CB8AC3E}">
        <p14:creationId xmlns="" xmlns:p14="http://schemas.microsoft.com/office/powerpoint/2010/main" val="1495942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582"/>
            <a:ext cx="8229600" cy="1143000"/>
          </a:xfrm>
        </p:spPr>
        <p:txBody>
          <a:bodyPr>
            <a:normAutofit fontScale="90000"/>
          </a:bodyPr>
          <a:lstStyle/>
          <a:p>
            <a:r>
              <a:rPr lang="zh-TW" altLang="en-US" dirty="0" smtClean="0">
                <a:latin typeface="華康儷中黑" pitchFamily="49" charset="-120"/>
                <a:ea typeface="華康儷中黑" pitchFamily="49" charset="-120"/>
              </a:rPr>
              <a:t>你入門網站的優勢</a:t>
            </a:r>
            <a:r>
              <a:rPr lang="en-US" dirty="0" smtClean="0"/>
              <a:t/>
            </a:r>
            <a:br>
              <a:rPr lang="en-US" dirty="0" smtClean="0"/>
            </a:br>
            <a:r>
              <a:rPr lang="en-US" dirty="0" smtClean="0"/>
              <a:t>Benefits of Your Portal</a:t>
            </a:r>
            <a:endParaRPr lang="en-US" dirty="0"/>
          </a:p>
        </p:txBody>
      </p:sp>
      <p:sp>
        <p:nvSpPr>
          <p:cNvPr id="3" name="Content Placeholder 2"/>
          <p:cNvSpPr>
            <a:spLocks noGrp="1"/>
          </p:cNvSpPr>
          <p:nvPr>
            <p:ph idx="1"/>
          </p:nvPr>
        </p:nvSpPr>
        <p:spPr>
          <a:xfrm>
            <a:off x="304800" y="1447800"/>
            <a:ext cx="4724400" cy="5257800"/>
          </a:xfrm>
        </p:spPr>
        <p:txBody>
          <a:bodyPr>
            <a:noAutofit/>
          </a:bodyPr>
          <a:lstStyle/>
          <a:p>
            <a:r>
              <a:rPr lang="zh-TW" altLang="en-US" sz="1800" dirty="0" smtClean="0">
                <a:latin typeface="華康儷中黑" pitchFamily="49" charset="-120"/>
                <a:ea typeface="華康儷中黑" pitchFamily="49" charset="-120"/>
              </a:rPr>
              <a:t>用簡易方式讓你及你的顧客購買美安香港獨家品牌產品</a:t>
            </a:r>
            <a:endParaRPr lang="en-US" altLang="zh-TW" sz="1800" dirty="0" smtClean="0">
              <a:latin typeface="華康儷中黑" pitchFamily="49" charset="-120"/>
              <a:ea typeface="華康儷中黑" pitchFamily="49" charset="-120"/>
            </a:endParaRPr>
          </a:p>
          <a:p>
            <a:r>
              <a:rPr lang="zh-TW" altLang="en-US" sz="1800" dirty="0" smtClean="0">
                <a:latin typeface="華康儷中黑" pitchFamily="49" charset="-120"/>
                <a:ea typeface="華康儷中黑" pitchFamily="49" charset="-120"/>
              </a:rPr>
              <a:t>為你及你的顧客提供過千間夥伴商店</a:t>
            </a:r>
            <a:endParaRPr lang="en-US" altLang="zh-TW" sz="1800" dirty="0" smtClean="0">
              <a:latin typeface="華康儷中黑" pitchFamily="49" charset="-120"/>
              <a:ea typeface="華康儷中黑" pitchFamily="49" charset="-120"/>
            </a:endParaRPr>
          </a:p>
          <a:p>
            <a:r>
              <a:rPr lang="zh-TW" altLang="en-US" sz="1800" dirty="0" smtClean="0">
                <a:latin typeface="華康儷中黑" pitchFamily="49" charset="-120"/>
                <a:ea typeface="華康儷中黑" pitchFamily="49" charset="-120"/>
              </a:rPr>
              <a:t>快捷、準確的產品及內容搜尋</a:t>
            </a:r>
            <a:endParaRPr lang="en-US" altLang="zh-TW" sz="1800" dirty="0" smtClean="0">
              <a:latin typeface="華康儷中黑" pitchFamily="49" charset="-120"/>
              <a:ea typeface="華康儷中黑" pitchFamily="49" charset="-120"/>
            </a:endParaRPr>
          </a:p>
          <a:p>
            <a:r>
              <a:rPr lang="zh-TW" altLang="en-US" sz="1800" dirty="0" smtClean="0">
                <a:latin typeface="華康儷中黑" pitchFamily="49" charset="-120"/>
                <a:ea typeface="華康儷中黑" pitchFamily="49" charset="-120"/>
              </a:rPr>
              <a:t>熱賣優惠</a:t>
            </a:r>
            <a:endParaRPr lang="en-US" altLang="zh-TW" sz="1800" dirty="0" smtClean="0">
              <a:latin typeface="華康儷中黑" pitchFamily="49" charset="-120"/>
              <a:ea typeface="華康儷中黑" pitchFamily="49" charset="-120"/>
            </a:endParaRPr>
          </a:p>
          <a:p>
            <a:r>
              <a:rPr lang="zh-TW" altLang="en-US" sz="1800" dirty="0" smtClean="0">
                <a:latin typeface="華康儷中黑" pitchFamily="49" charset="-120"/>
                <a:ea typeface="華康儷中黑" pitchFamily="49" charset="-120"/>
              </a:rPr>
              <a:t>加上為你及你顧客的合格消費提供現金回贈</a:t>
            </a:r>
            <a:r>
              <a:rPr lang="en-US" altLang="zh-TW" sz="1800" dirty="0" smtClean="0">
                <a:latin typeface="華康儷中黑" pitchFamily="49" charset="-120"/>
                <a:ea typeface="華康儷中黑" pitchFamily="49" charset="-120"/>
              </a:rPr>
              <a:t>/IBV</a:t>
            </a:r>
            <a:r>
              <a:rPr lang="zh-TW" altLang="en-US" sz="1800" dirty="0" smtClean="0">
                <a:latin typeface="華康儷中黑" pitchFamily="49" charset="-120"/>
                <a:ea typeface="華康儷中黑" pitchFamily="49" charset="-120"/>
              </a:rPr>
              <a:t>計劃</a:t>
            </a:r>
            <a:endParaRPr lang="en-US" altLang="zh-TW" sz="1800" dirty="0" smtClean="0">
              <a:latin typeface="華康儷中黑" pitchFamily="49" charset="-120"/>
              <a:ea typeface="華康儷中黑" pitchFamily="49" charset="-120"/>
            </a:endParaRPr>
          </a:p>
          <a:p>
            <a:endParaRPr lang="en-US" altLang="zh-TW" sz="1000" b="1" dirty="0" smtClean="0">
              <a:latin typeface="華康儷中黑" pitchFamily="49" charset="-120"/>
              <a:ea typeface="華康儷中黑" pitchFamily="49" charset="-120"/>
            </a:endParaRPr>
          </a:p>
          <a:p>
            <a:pPr>
              <a:spcBef>
                <a:spcPts val="600"/>
              </a:spcBef>
            </a:pPr>
            <a:r>
              <a:rPr lang="en-US" sz="1600" b="1" dirty="0" smtClean="0"/>
              <a:t>Easy way for your consumers to purchase mhk Brand products</a:t>
            </a:r>
          </a:p>
          <a:p>
            <a:pPr>
              <a:spcBef>
                <a:spcPts val="600"/>
              </a:spcBef>
            </a:pPr>
            <a:r>
              <a:rPr lang="en-US" sz="1600" b="1" dirty="0" smtClean="0"/>
              <a:t>Offers thousand of partner stores for you and your customers.</a:t>
            </a:r>
          </a:p>
          <a:p>
            <a:pPr>
              <a:spcBef>
                <a:spcPts val="600"/>
              </a:spcBef>
            </a:pPr>
            <a:r>
              <a:rPr lang="en-US" sz="1600" b="1" dirty="0" smtClean="0"/>
              <a:t>Quick, Accurate Product &amp; Content Search</a:t>
            </a:r>
          </a:p>
          <a:p>
            <a:pPr>
              <a:spcBef>
                <a:spcPts val="600"/>
              </a:spcBef>
            </a:pPr>
            <a:r>
              <a:rPr lang="en-US" sz="1600" b="1" dirty="0" smtClean="0"/>
              <a:t>Hot Deals</a:t>
            </a:r>
          </a:p>
          <a:p>
            <a:pPr>
              <a:spcBef>
                <a:spcPts val="600"/>
              </a:spcBef>
            </a:pPr>
            <a:r>
              <a:rPr lang="en-US" sz="1600" b="1" dirty="0" smtClean="0"/>
              <a:t>Plus offers you &amp; your customers a cashback / IBV program for qualified purchases.</a:t>
            </a:r>
            <a:endParaRPr lang="en-US" sz="1600" b="1" dirty="0"/>
          </a:p>
        </p:txBody>
      </p:sp>
      <p:pic>
        <p:nvPicPr>
          <p:cNvPr id="3077" name="Picture 5"/>
          <p:cNvPicPr>
            <a:picLocks noChangeAspect="1" noChangeArrowheads="1"/>
          </p:cNvPicPr>
          <p:nvPr/>
        </p:nvPicPr>
        <p:blipFill>
          <a:blip r:embed="rId2" cstate="print"/>
          <a:srcRect r="2273"/>
          <a:stretch>
            <a:fillRect/>
          </a:stretch>
        </p:blipFill>
        <p:spPr bwMode="auto">
          <a:xfrm>
            <a:off x="5010150" y="1524000"/>
            <a:ext cx="3942000" cy="3615410"/>
          </a:xfrm>
          <a:prstGeom prst="rect">
            <a:avLst/>
          </a:prstGeom>
          <a:noFill/>
          <a:ln>
            <a:noFill/>
          </a:ln>
        </p:spPr>
      </p:pic>
    </p:spTree>
    <p:extLst>
      <p:ext uri="{BB962C8B-B14F-4D97-AF65-F5344CB8AC3E}">
        <p14:creationId xmlns="" xmlns:p14="http://schemas.microsoft.com/office/powerpoint/2010/main" val="1544223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3999" cy="640080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0" y="6324600"/>
            <a:ext cx="18380076" cy="546100"/>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print"/>
          <a:srcRect/>
          <a:stretch>
            <a:fillRect/>
          </a:stretch>
        </p:blipFill>
        <p:spPr bwMode="auto">
          <a:xfrm>
            <a:off x="0" y="6324600"/>
            <a:ext cx="2844800" cy="609600"/>
          </a:xfrm>
          <a:prstGeom prst="rect">
            <a:avLst/>
          </a:prstGeom>
          <a:noFill/>
          <a:ln w="9525">
            <a:noFill/>
            <a:miter lim="800000"/>
            <a:headEnd/>
            <a:tailEnd/>
          </a:ln>
          <a:effectLst/>
        </p:spPr>
      </p:pic>
      <p:sp>
        <p:nvSpPr>
          <p:cNvPr id="7" name="TextBox 6"/>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Rectangle 8"/>
          <p:cNvSpPr/>
          <p:nvPr/>
        </p:nvSpPr>
        <p:spPr>
          <a:xfrm>
            <a:off x="381000" y="533400"/>
            <a:ext cx="2927981" cy="646331"/>
          </a:xfrm>
          <a:prstGeom prst="rect">
            <a:avLst/>
          </a:prstGeom>
        </p:spPr>
        <p:txBody>
          <a:bodyPr wrap="square">
            <a:spAutoFit/>
          </a:bodyPr>
          <a:lstStyle/>
          <a:p>
            <a:pPr algn="ct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榮華</a:t>
            </a:r>
            <a:endParaRPr 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pPr algn="ctr"/>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Wing </a:t>
            </a:r>
            <a:r>
              <a:rPr lang="en-US" b="1" dirty="0" err="1">
                <a:solidFill>
                  <a:prstClr val="white"/>
                </a:solidFill>
                <a:effectLst>
                  <a:outerShdw blurRad="38100" dist="38100" dir="2700000" algn="tl">
                    <a:srgbClr val="000000">
                      <a:alpha val="43137"/>
                    </a:srgbClr>
                  </a:outerShdw>
                </a:effectLst>
                <a:ea typeface="Tahoma" pitchFamily="34" charset="0"/>
                <a:cs typeface="Tahoma" pitchFamily="34" charset="0"/>
              </a:rPr>
              <a:t>Wah</a:t>
            </a:r>
            <a:endParaRPr lang="en-US"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pic>
        <p:nvPicPr>
          <p:cNvPr id="10" name="Picture 5"/>
          <p:cNvPicPr>
            <a:picLocks noChangeAspect="1" noChangeArrowheads="1"/>
          </p:cNvPicPr>
          <p:nvPr/>
        </p:nvPicPr>
        <p:blipFill>
          <a:blip r:embed="rId5" cstate="print"/>
          <a:srcRect/>
          <a:stretch>
            <a:fillRect/>
          </a:stretch>
        </p:blipFill>
        <p:spPr bwMode="auto">
          <a:xfrm rot="20968735">
            <a:off x="2508105" y="4484850"/>
            <a:ext cx="2739996" cy="1853709"/>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667000" y="4724400"/>
            <a:ext cx="2514600" cy="1323439"/>
          </a:xfrm>
          <a:prstGeom prst="rect">
            <a:avLst/>
          </a:prstGeom>
          <a:noFill/>
        </p:spPr>
        <p:txBody>
          <a:bodyPr wrap="square" rtlCol="0">
            <a:spAutoFit/>
          </a:bodyPr>
          <a:lstStyle/>
          <a:p>
            <a:pPr algn="ctr" fontAlgn="base">
              <a:spcBef>
                <a:spcPct val="0"/>
              </a:spcBef>
              <a:spcAft>
                <a:spcPct val="0"/>
              </a:spcAft>
            </a:pPr>
            <a:r>
              <a:rPr lang="zh-TW" alt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即時現金回贈優惠和</a:t>
            </a:r>
            <a:r>
              <a:rPr lang="en-US" altLang="zh-TW" sz="2000" dirty="0" smtClean="0">
                <a:solidFill>
                  <a:srgbClr val="FFFFFF"/>
                </a:solidFill>
                <a:effectLst>
                  <a:outerShdw blurRad="38100" dist="38100" dir="2700000" algn="tl">
                    <a:srgbClr val="000000">
                      <a:alpha val="43137"/>
                    </a:srgbClr>
                  </a:outerShdw>
                </a:effectLst>
                <a:latin typeface="Calibri" pitchFamily="34" charset="0"/>
                <a:ea typeface="華康儷中黑" pitchFamily="49" charset="-120"/>
                <a:cs typeface="Verdana" pitchFamily="34" charset="0"/>
              </a:rPr>
              <a:t>IBV</a:t>
            </a:r>
            <a:endParaRPr lang="en-US" sz="2000" dirty="0" smtClean="0">
              <a:solidFill>
                <a:srgbClr val="FFFFFF"/>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a:p>
            <a:pPr algn="ctr"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Instant </a:t>
            </a:r>
            <a:r>
              <a:rPr lang="en-US" sz="20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Savings &amp; IBV</a:t>
            </a:r>
          </a:p>
        </p:txBody>
      </p:sp>
      <p:sp>
        <p:nvSpPr>
          <p:cNvPr id="12" name="Rectangle 11"/>
          <p:cNvSpPr/>
          <p:nvPr/>
        </p:nvSpPr>
        <p:spPr>
          <a:xfrm>
            <a:off x="228600" y="1295400"/>
            <a:ext cx="3048000" cy="1908215"/>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傳統餅店，已有</a:t>
            </a:r>
            <a:r>
              <a:rPr lang="en-US" altLang="zh-TW"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60</a:t>
            </a:r>
            <a:r>
              <a:rPr lang="zh-TW" altLang="en-US"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年歷史</a:t>
            </a:r>
            <a:endParaRPr lang="en-US" altLang="zh-TW"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endParaRPr>
          </a:p>
          <a:p>
            <a:r>
              <a:rPr lang="zh-TW" altLang="en-US"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著名食品有臘腸、蛋卷、</a:t>
            </a:r>
            <a:r>
              <a:rPr lang="zh-TW" altLang="en-US" dirty="0" smtClean="0">
                <a:solidFill>
                  <a:prstClr val="white"/>
                </a:solidFill>
                <a:ea typeface="華康儷中黑" pitchFamily="49" charset="-120"/>
              </a:rPr>
              <a:t>粽</a:t>
            </a:r>
            <a:endParaRPr lang="en-US" altLang="zh-TW" dirty="0" smtClean="0">
              <a:solidFill>
                <a:prstClr val="white"/>
              </a:solidFill>
              <a:ea typeface="華康儷中黑" pitchFamily="49" charset="-120"/>
            </a:endParaRPr>
          </a:p>
          <a:p>
            <a:endParaRPr lang="en-US" b="1"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endParaRPr>
          </a:p>
          <a:p>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Traditional </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cake shop of 60 years. Preserved meat sausage, egg roll, rice dumplings.</a:t>
            </a:r>
          </a:p>
        </p:txBody>
      </p:sp>
      <p:sp>
        <p:nvSpPr>
          <p:cNvPr id="14" name="Rectangle 13"/>
          <p:cNvSpPr/>
          <p:nvPr/>
        </p:nvSpPr>
        <p:spPr>
          <a:xfrm>
            <a:off x="228600" y="4086761"/>
            <a:ext cx="3048000" cy="1323439"/>
          </a:xfrm>
          <a:prstGeom prst="rect">
            <a:avLst/>
          </a:prstGeom>
        </p:spPr>
        <p:txBody>
          <a:bodyPr wrap="square">
            <a:spAutoFit/>
          </a:bodyPr>
          <a:lstStyle/>
          <a:p>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IBV/</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Cashback</a:t>
            </a:r>
            <a:r>
              <a:rPr lang="en-US" sz="1600" b="1" dirty="0">
                <a:solidFill>
                  <a:prstClr val="white"/>
                </a:solidFill>
                <a:effectLst>
                  <a:outerShdw blurRad="38100" dist="38100" dir="2700000" algn="tl">
                    <a:srgbClr val="000000">
                      <a:alpha val="43137"/>
                    </a:srgbClr>
                  </a:outerShdw>
                </a:effectLst>
                <a:latin typeface="+mn-ea"/>
                <a:cs typeface="Tahoma" pitchFamily="34" charset="0"/>
              </a:rPr>
              <a:t>:</a:t>
            </a: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4% </a:t>
            </a:r>
            <a:r>
              <a:rPr lang="en-US" sz="1600" b="1" dirty="0">
                <a:solidFill>
                  <a:prstClr val="white"/>
                </a:solidFill>
                <a:effectLst>
                  <a:outerShdw blurRad="38100" dist="38100" dir="2700000" algn="tl">
                    <a:srgbClr val="000000">
                      <a:alpha val="43137"/>
                    </a:srgbClr>
                  </a:outerShdw>
                </a:effectLst>
                <a:latin typeface="+mn-ea"/>
                <a:cs typeface="Tahoma" pitchFamily="34" charset="0"/>
              </a:rPr>
              <a:t>IBV</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4% </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Cashback </a:t>
            </a:r>
            <a:r>
              <a:rPr lang="en-US" sz="1600" b="1" dirty="0">
                <a:solidFill>
                  <a:prstClr val="white"/>
                </a:solidFill>
                <a:effectLst>
                  <a:outerShdw blurRad="38100" dist="38100" dir="2700000" algn="tl">
                    <a:srgbClr val="000000">
                      <a:alpha val="43137"/>
                    </a:srgbClr>
                  </a:outerShdw>
                </a:effectLst>
                <a:latin typeface="+mn-ea"/>
                <a:cs typeface="Tahoma" pitchFamily="34" charset="0"/>
              </a:rPr>
              <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p:txBody>
      </p:sp>
    </p:spTree>
    <p:extLst>
      <p:ext uri="{BB962C8B-B14F-4D97-AF65-F5344CB8AC3E}">
        <p14:creationId xmlns="" xmlns:p14="http://schemas.microsoft.com/office/powerpoint/2010/main" val="41193262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Documents and Settings\veronican\Desktop\Picture1.png"/>
          <p:cNvPicPr>
            <a:picLocks noChangeArrowheads="1"/>
          </p:cNvPicPr>
          <p:nvPr/>
        </p:nvPicPr>
        <p:blipFill>
          <a:blip r:embed="rId2" cstate="print"/>
          <a:srcRect/>
          <a:stretch>
            <a:fillRect/>
          </a:stretch>
        </p:blipFill>
        <p:spPr bwMode="auto">
          <a:xfrm>
            <a:off x="0" y="0"/>
            <a:ext cx="9144000" cy="6408000"/>
          </a:xfrm>
          <a:prstGeom prst="rect">
            <a:avLst/>
          </a:prstGeom>
          <a:noFill/>
        </p:spPr>
      </p:pic>
      <p:pic>
        <p:nvPicPr>
          <p:cNvPr id="5" name="Picture 5"/>
          <p:cNvPicPr>
            <a:picLocks noChangeAspect="1" noChangeArrowheads="1"/>
          </p:cNvPicPr>
          <p:nvPr/>
        </p:nvPicPr>
        <p:blipFill>
          <a:blip r:embed="rId3" cstate="print"/>
          <a:srcRect/>
          <a:stretch>
            <a:fillRect/>
          </a:stretch>
        </p:blipFill>
        <p:spPr bwMode="auto">
          <a:xfrm>
            <a:off x="0" y="6324600"/>
            <a:ext cx="18380076" cy="546100"/>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print"/>
          <a:srcRect/>
          <a:stretch>
            <a:fillRect/>
          </a:stretch>
        </p:blipFill>
        <p:spPr bwMode="auto">
          <a:xfrm>
            <a:off x="0" y="6324600"/>
            <a:ext cx="2844800" cy="609600"/>
          </a:xfrm>
          <a:prstGeom prst="rect">
            <a:avLst/>
          </a:prstGeom>
          <a:noFill/>
          <a:ln w="9525">
            <a:noFill/>
            <a:miter lim="800000"/>
            <a:headEnd/>
            <a:tailEnd/>
          </a:ln>
          <a:effectLst/>
        </p:spPr>
      </p:pic>
      <p:sp>
        <p:nvSpPr>
          <p:cNvPr id="7" name="TextBox 6"/>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Rectangle 8"/>
          <p:cNvSpPr/>
          <p:nvPr/>
        </p:nvSpPr>
        <p:spPr>
          <a:xfrm>
            <a:off x="381000" y="685800"/>
            <a:ext cx="2927981" cy="646331"/>
          </a:xfrm>
          <a:prstGeom prst="rect">
            <a:avLst/>
          </a:prstGeom>
        </p:spPr>
        <p:txBody>
          <a:bodyPr wrap="square">
            <a:spAutoFit/>
          </a:bodyPr>
          <a:lstStyle/>
          <a:p>
            <a:pPr algn="ct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家居堡有限公司</a:t>
            </a:r>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r>
            <a:b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t>
            </a:r>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Home N Kitchen Limited </a:t>
            </a:r>
            <a:endPar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pic>
        <p:nvPicPr>
          <p:cNvPr id="10" name="Picture 5"/>
          <p:cNvPicPr>
            <a:picLocks noChangeAspect="1" noChangeArrowheads="1"/>
          </p:cNvPicPr>
          <p:nvPr/>
        </p:nvPicPr>
        <p:blipFill>
          <a:blip r:embed="rId5" cstate="print"/>
          <a:srcRect/>
          <a:stretch>
            <a:fillRect/>
          </a:stretch>
        </p:blipFill>
        <p:spPr bwMode="auto">
          <a:xfrm rot="20968735">
            <a:off x="2491586" y="4635731"/>
            <a:ext cx="2739996" cy="1374061"/>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228600" y="1371600"/>
            <a:ext cx="3048000" cy="2677656"/>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提供一站式家居購物平台及完善售後服務，多個名牌廚電、氣體爐具、家居產品的香港總經銷。</a:t>
            </a:r>
            <a:endParaRPr lang="en-US" altLang="zh-TW"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endParaRPr>
          </a:p>
          <a:p>
            <a:endParaRPr lang="en-US" altLang="zh-TW"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endParaRPr>
          </a:p>
          <a:p>
            <a:r>
              <a:rPr lang="en-US" altLang="zh-TW" sz="1300"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Aim is to provide comprehensive and high-quality one-stop and after-sale services specializing in professional kitchen design and kitchen cabinet mix. Sole agent for a number of kitchen systems and products in Hong Kong</a:t>
            </a:r>
            <a:r>
              <a:rPr lang="en-US" altLang="zh-TW" sz="1300" b="1"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a:t>
            </a:r>
            <a:endParaRPr lang="en-US" altLang="zh-TW" sz="1300"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endParaRPr>
          </a:p>
        </p:txBody>
      </p:sp>
      <p:sp>
        <p:nvSpPr>
          <p:cNvPr id="13" name="Rectangle 12"/>
          <p:cNvSpPr/>
          <p:nvPr/>
        </p:nvSpPr>
        <p:spPr>
          <a:xfrm>
            <a:off x="228600" y="3962400"/>
            <a:ext cx="3048000" cy="1569660"/>
          </a:xfrm>
          <a:prstGeom prst="rect">
            <a:avLst/>
          </a:prstGeom>
        </p:spPr>
        <p:txBody>
          <a:bodyPr wrap="square">
            <a:spAutoFit/>
          </a:bodyPr>
          <a:lstStyle/>
          <a:p>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IBV/</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Cashback</a:t>
            </a:r>
            <a:r>
              <a:rPr lang="en-US" sz="1600" b="1" dirty="0">
                <a:solidFill>
                  <a:prstClr val="white"/>
                </a:solidFill>
                <a:effectLst>
                  <a:outerShdw blurRad="38100" dist="38100" dir="2700000" algn="tl">
                    <a:srgbClr val="000000">
                      <a:alpha val="43137"/>
                    </a:srgbClr>
                  </a:outerShdw>
                </a:effectLst>
                <a:latin typeface="+mn-ea"/>
                <a:cs typeface="Tahoma" pitchFamily="34" charset="0"/>
              </a:rPr>
              <a:t>:</a:t>
            </a:r>
          </a:p>
          <a:p>
            <a:endParaRPr lang="en-US" sz="1600" b="1" dirty="0" smtClean="0">
              <a:solidFill>
                <a:prstClr val="white"/>
              </a:solidFill>
              <a:effectLst>
                <a:outerShdw blurRad="38100" dist="38100" dir="2700000" algn="tl">
                  <a:srgbClr val="000000">
                    <a:alpha val="43137"/>
                  </a:srgbClr>
                </a:outerShdw>
              </a:effectLst>
              <a:latin typeface="+mn-ea"/>
              <a:cs typeface="Tahoma" pitchFamily="34" charset="0"/>
            </a:endParaRP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5% </a:t>
            </a:r>
            <a:r>
              <a:rPr lang="en-US" sz="1600" b="1" dirty="0">
                <a:solidFill>
                  <a:prstClr val="white"/>
                </a:solidFill>
                <a:effectLst>
                  <a:outerShdw blurRad="38100" dist="38100" dir="2700000" algn="tl">
                    <a:srgbClr val="000000">
                      <a:alpha val="43137"/>
                    </a:srgbClr>
                  </a:outerShdw>
                </a:effectLst>
                <a:latin typeface="+mn-ea"/>
                <a:cs typeface="Tahoma" pitchFamily="34" charset="0"/>
              </a:rPr>
              <a:t>IBV</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10% </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Cashback </a:t>
            </a:r>
            <a:r>
              <a:rPr lang="en-US" sz="1600" b="1" dirty="0">
                <a:solidFill>
                  <a:prstClr val="white"/>
                </a:solidFill>
                <a:effectLst>
                  <a:outerShdw blurRad="38100" dist="38100" dir="2700000" algn="tl">
                    <a:srgbClr val="000000">
                      <a:alpha val="43137"/>
                    </a:srgbClr>
                  </a:outerShdw>
                </a:effectLst>
                <a:latin typeface="+mn-ea"/>
                <a:cs typeface="Tahoma" pitchFamily="34" charset="0"/>
              </a:rPr>
              <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p:txBody>
      </p:sp>
      <p:sp>
        <p:nvSpPr>
          <p:cNvPr id="14" name="TextBox 13"/>
          <p:cNvSpPr txBox="1"/>
          <p:nvPr/>
        </p:nvSpPr>
        <p:spPr>
          <a:xfrm>
            <a:off x="2743200" y="4788725"/>
            <a:ext cx="2286000" cy="1046440"/>
          </a:xfrm>
          <a:prstGeom prst="rect">
            <a:avLst/>
          </a:prstGeom>
          <a:noFill/>
        </p:spPr>
        <p:txBody>
          <a:bodyPr wrap="square" rtlCol="0">
            <a:spAutoFit/>
          </a:bodyPr>
          <a:lstStyle/>
          <a:p>
            <a:pPr algn="ctr" fontAlgn="base">
              <a:spcBef>
                <a:spcPct val="0"/>
              </a:spcBef>
              <a:spcAft>
                <a:spcPct val="0"/>
              </a:spcAft>
            </a:pPr>
            <a:r>
              <a:rPr lang="zh-TW" altLang="en-US"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網上及親臨</a:t>
            </a:r>
            <a:endParaRPr lang="en-US" altLang="zh-TW"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endParaRPr>
          </a:p>
          <a:p>
            <a:pPr algn="ctr" fontAlgn="base">
              <a:spcBef>
                <a:spcPct val="0"/>
              </a:spcBef>
              <a:spcAft>
                <a:spcPct val="0"/>
              </a:spcAft>
            </a:pPr>
            <a:r>
              <a:rPr lang="zh-TW" altLang="en-US"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夥伴商店</a:t>
            </a:r>
            <a:endParaRPr lang="en-US" altLang="zh-TW"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endParaRPr>
          </a:p>
          <a:p>
            <a:pPr algn="ctr" fontAlgn="base">
              <a:spcBef>
                <a:spcPct val="0"/>
              </a:spcBef>
              <a:spcAft>
                <a:spcPct val="0"/>
              </a:spcAft>
            </a:pPr>
            <a:r>
              <a:rPr lang="en-US" altLang="zh-TW" sz="13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Online &amp; </a:t>
            </a:r>
          </a:p>
          <a:p>
            <a:pPr algn="ctr" fontAlgn="base">
              <a:spcBef>
                <a:spcPct val="0"/>
              </a:spcBef>
              <a:spcAft>
                <a:spcPct val="0"/>
              </a:spcAft>
            </a:pPr>
            <a:r>
              <a:rPr lang="en-US" sz="13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Walk-In Partner</a:t>
            </a:r>
            <a:endParaRPr lang="en-US" sz="13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105475" name="Picture 3" descr="O:\DS_SC\Partner Store Program\PS Agreement\Home N Kitchen\Home N Kitchen with White Background.jpg"/>
          <p:cNvPicPr>
            <a:picLocks noChangeAspect="1" noChangeArrowheads="1"/>
          </p:cNvPicPr>
          <p:nvPr/>
        </p:nvPicPr>
        <p:blipFill>
          <a:blip r:embed="rId6" cstate="print"/>
          <a:srcRect/>
          <a:stretch>
            <a:fillRect/>
          </a:stretch>
        </p:blipFill>
        <p:spPr bwMode="auto">
          <a:xfrm>
            <a:off x="4595750" y="2690750"/>
            <a:ext cx="3276600" cy="612914"/>
          </a:xfrm>
          <a:prstGeom prst="rect">
            <a:avLst/>
          </a:prstGeom>
          <a:noFill/>
        </p:spPr>
      </p:pic>
    </p:spTree>
    <p:extLst>
      <p:ext uri="{BB962C8B-B14F-4D97-AF65-F5344CB8AC3E}">
        <p14:creationId xmlns="" xmlns:p14="http://schemas.microsoft.com/office/powerpoint/2010/main" val="14959429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Documents and Settings\veronican\Desktop\Picture1.png"/>
          <p:cNvPicPr>
            <a:picLocks noChangeArrowheads="1"/>
          </p:cNvPicPr>
          <p:nvPr/>
        </p:nvPicPr>
        <p:blipFill>
          <a:blip r:embed="rId2" cstate="print"/>
          <a:srcRect/>
          <a:stretch>
            <a:fillRect/>
          </a:stretch>
        </p:blipFill>
        <p:spPr bwMode="auto">
          <a:xfrm>
            <a:off x="0" y="0"/>
            <a:ext cx="9144000" cy="6408000"/>
          </a:xfrm>
          <a:prstGeom prst="rect">
            <a:avLst/>
          </a:prstGeom>
          <a:noFill/>
        </p:spPr>
      </p:pic>
      <p:pic>
        <p:nvPicPr>
          <p:cNvPr id="5" name="Picture 5"/>
          <p:cNvPicPr>
            <a:picLocks noChangeAspect="1" noChangeArrowheads="1"/>
          </p:cNvPicPr>
          <p:nvPr/>
        </p:nvPicPr>
        <p:blipFill>
          <a:blip r:embed="rId3" cstate="print"/>
          <a:srcRect/>
          <a:stretch>
            <a:fillRect/>
          </a:stretch>
        </p:blipFill>
        <p:spPr bwMode="auto">
          <a:xfrm>
            <a:off x="0" y="6324600"/>
            <a:ext cx="18380076" cy="546100"/>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print"/>
          <a:srcRect/>
          <a:stretch>
            <a:fillRect/>
          </a:stretch>
        </p:blipFill>
        <p:spPr bwMode="auto">
          <a:xfrm>
            <a:off x="0" y="6324600"/>
            <a:ext cx="2844800" cy="609600"/>
          </a:xfrm>
          <a:prstGeom prst="rect">
            <a:avLst/>
          </a:prstGeom>
          <a:noFill/>
          <a:ln w="9525">
            <a:noFill/>
            <a:miter lim="800000"/>
            <a:headEnd/>
            <a:tailEnd/>
          </a:ln>
          <a:effectLst/>
        </p:spPr>
      </p:pic>
      <p:sp>
        <p:nvSpPr>
          <p:cNvPr id="7" name="TextBox 6"/>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Rectangle 8"/>
          <p:cNvSpPr/>
          <p:nvPr/>
        </p:nvSpPr>
        <p:spPr>
          <a:xfrm>
            <a:off x="381000" y="762000"/>
            <a:ext cx="2927981" cy="338554"/>
          </a:xfrm>
          <a:prstGeom prst="rect">
            <a:avLst/>
          </a:prstGeom>
        </p:spPr>
        <p:txBody>
          <a:bodyPr wrap="square">
            <a:spAutoFit/>
          </a:bodyPr>
          <a:lstStyle/>
          <a:p>
            <a:pPr algn="ctr"/>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ElectriCity.com.hk</a:t>
            </a:r>
            <a:endPar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pic>
        <p:nvPicPr>
          <p:cNvPr id="10" name="Picture 5"/>
          <p:cNvPicPr>
            <a:picLocks noChangeAspect="1" noChangeArrowheads="1"/>
          </p:cNvPicPr>
          <p:nvPr/>
        </p:nvPicPr>
        <p:blipFill>
          <a:blip r:embed="rId5" cstate="print"/>
          <a:srcRect/>
          <a:stretch>
            <a:fillRect/>
          </a:stretch>
        </p:blipFill>
        <p:spPr bwMode="auto">
          <a:xfrm rot="20968735">
            <a:off x="2491586" y="4635731"/>
            <a:ext cx="2739996" cy="1374061"/>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252350" y="1371600"/>
            <a:ext cx="3048000" cy="2800767"/>
          </a:xfrm>
          <a:prstGeom prst="rect">
            <a:avLst/>
          </a:prstGeom>
        </p:spPr>
        <p:txBody>
          <a:bodyPr wrap="square">
            <a:spAutoFit/>
          </a:bodyPr>
          <a:lstStyle/>
          <a:p>
            <a:r>
              <a:rPr lang="zh-TW" altLang="en-US" sz="1600"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沙田電業於</a:t>
            </a:r>
            <a:r>
              <a:rPr lang="en-US" altLang="zh-TW" sz="1600"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1991</a:t>
            </a:r>
            <a:r>
              <a:rPr lang="zh-TW" altLang="en-US" sz="1600"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年成立</a:t>
            </a:r>
            <a:r>
              <a:rPr lang="en-US" altLang="zh-TW" sz="1600"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 </a:t>
            </a:r>
            <a:r>
              <a:rPr lang="zh-TW" altLang="en-US" sz="1600"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提供電器產品，種類繁多，應有盡有。無論是家居電器還是日常的小型電子產品如耳機、收音機、播放器、微波爐及電視機等均有售賣</a:t>
            </a:r>
            <a:endParaRPr lang="en-US" altLang="zh-TW" sz="1600"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endParaRPr>
          </a:p>
          <a:p>
            <a:endParaRPr lang="en-US" altLang="zh-TW"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endParaRPr>
          </a:p>
          <a:p>
            <a:r>
              <a:rPr lang="en-US" altLang="zh-TW" sz="1300" dirty="0" err="1"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Shatin</a:t>
            </a:r>
            <a:r>
              <a:rPr lang="en-US" altLang="zh-TW" sz="1300"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 Electric was established at 1991. Carries famous local and international branded household and small appliances. Products includes TV, Microwave oven, head-set, radio set, player, etc.</a:t>
            </a:r>
          </a:p>
        </p:txBody>
      </p:sp>
      <p:sp>
        <p:nvSpPr>
          <p:cNvPr id="13" name="Rectangle 12"/>
          <p:cNvSpPr/>
          <p:nvPr/>
        </p:nvSpPr>
        <p:spPr>
          <a:xfrm>
            <a:off x="228600" y="4086761"/>
            <a:ext cx="3048000" cy="1323439"/>
          </a:xfrm>
          <a:prstGeom prst="rect">
            <a:avLst/>
          </a:prstGeom>
        </p:spPr>
        <p:txBody>
          <a:bodyPr wrap="square">
            <a:spAutoFit/>
          </a:bodyPr>
          <a:lstStyle/>
          <a:p>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IBV/</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Cashback</a:t>
            </a:r>
            <a:r>
              <a:rPr lang="en-US" sz="1600" b="1" dirty="0">
                <a:solidFill>
                  <a:prstClr val="white"/>
                </a:solidFill>
                <a:effectLst>
                  <a:outerShdw blurRad="38100" dist="38100" dir="2700000" algn="tl">
                    <a:srgbClr val="000000">
                      <a:alpha val="43137"/>
                    </a:srgbClr>
                  </a:outerShdw>
                </a:effectLst>
                <a:latin typeface="+mn-ea"/>
                <a:cs typeface="Tahoma" pitchFamily="34" charset="0"/>
              </a:rPr>
              <a:t>:</a:t>
            </a: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5% </a:t>
            </a:r>
            <a:r>
              <a:rPr lang="en-US" sz="1600" b="1" dirty="0">
                <a:solidFill>
                  <a:prstClr val="white"/>
                </a:solidFill>
                <a:effectLst>
                  <a:outerShdw blurRad="38100" dist="38100" dir="2700000" algn="tl">
                    <a:srgbClr val="000000">
                      <a:alpha val="43137"/>
                    </a:srgbClr>
                  </a:outerShdw>
                </a:effectLst>
                <a:latin typeface="+mn-ea"/>
                <a:cs typeface="Tahoma" pitchFamily="34" charset="0"/>
              </a:rPr>
              <a:t>IBV</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r>
              <a:rPr lang="en-US" sz="1600" b="1" dirty="0">
                <a:solidFill>
                  <a:prstClr val="white"/>
                </a:solidFill>
                <a:effectLst>
                  <a:outerShdw blurRad="38100" dist="38100" dir="2700000" algn="tl">
                    <a:srgbClr val="000000">
                      <a:alpha val="43137"/>
                    </a:srgbClr>
                  </a:outerShdw>
                </a:effectLst>
                <a:latin typeface="+mn-ea"/>
                <a:cs typeface="Tahoma" pitchFamily="34" charset="0"/>
              </a:rPr>
              <a:t>2</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 </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Cashback </a:t>
            </a:r>
            <a:r>
              <a:rPr lang="en-US" sz="1600" b="1" dirty="0">
                <a:solidFill>
                  <a:prstClr val="white"/>
                </a:solidFill>
                <a:effectLst>
                  <a:outerShdw blurRad="38100" dist="38100" dir="2700000" algn="tl">
                    <a:srgbClr val="000000">
                      <a:alpha val="43137"/>
                    </a:srgbClr>
                  </a:outerShdw>
                </a:effectLst>
                <a:latin typeface="+mn-ea"/>
                <a:cs typeface="Tahoma" pitchFamily="34" charset="0"/>
              </a:rPr>
              <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p:txBody>
      </p:sp>
      <p:sp>
        <p:nvSpPr>
          <p:cNvPr id="14" name="TextBox 13"/>
          <p:cNvSpPr txBox="1"/>
          <p:nvPr/>
        </p:nvSpPr>
        <p:spPr>
          <a:xfrm>
            <a:off x="2743200" y="4953000"/>
            <a:ext cx="2286000" cy="646331"/>
          </a:xfrm>
          <a:prstGeom prst="rect">
            <a:avLst/>
          </a:prstGeom>
          <a:noFill/>
        </p:spPr>
        <p:txBody>
          <a:bodyPr wrap="square" rtlCol="0">
            <a:spAutoFit/>
          </a:bodyPr>
          <a:lstStyle/>
          <a:p>
            <a:pPr algn="ctr" fontAlgn="base">
              <a:spcBef>
                <a:spcPct val="0"/>
              </a:spcBef>
              <a:spcAft>
                <a:spcPct val="0"/>
              </a:spcAft>
            </a:pPr>
            <a:r>
              <a:rPr lang="zh-TW" altLang="en-US"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網上夥伴商店</a:t>
            </a:r>
            <a:endParaRPr lang="en-US" altLang="zh-TW"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endParaRPr>
          </a:p>
          <a:p>
            <a:pPr algn="ctr" fontAlgn="base">
              <a:spcBef>
                <a:spcPct val="0"/>
              </a:spcBef>
              <a:spcAft>
                <a:spcPct val="0"/>
              </a:spcAft>
            </a:pPr>
            <a:r>
              <a:rPr lang="en-US" altLang="zh-TW"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Online </a:t>
            </a:r>
            <a:r>
              <a:rPr lang="en-US"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Partner</a:t>
            </a:r>
            <a:endParaRPr lang="en-US"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337922" name="Picture 2" descr="O:\DS_SC\Partner Store Program\PS Agreement\ElectriCity.com.hk\ELECTRICITY LOGO Chinese C-2.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876799" y="2000385"/>
            <a:ext cx="2878451" cy="2038215"/>
          </a:xfrm>
          <a:prstGeom prst="rect">
            <a:avLst/>
          </a:prstGeom>
          <a:noFill/>
        </p:spPr>
      </p:pic>
    </p:spTree>
    <p:extLst>
      <p:ext uri="{BB962C8B-B14F-4D97-AF65-F5344CB8AC3E}">
        <p14:creationId xmlns="" xmlns:p14="http://schemas.microsoft.com/office/powerpoint/2010/main" val="1495942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3999" cy="640080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0" y="6324600"/>
            <a:ext cx="18380076" cy="546100"/>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print"/>
          <a:srcRect/>
          <a:stretch>
            <a:fillRect/>
          </a:stretch>
        </p:blipFill>
        <p:spPr bwMode="auto">
          <a:xfrm>
            <a:off x="0" y="6324600"/>
            <a:ext cx="2844800" cy="609600"/>
          </a:xfrm>
          <a:prstGeom prst="rect">
            <a:avLst/>
          </a:prstGeom>
          <a:noFill/>
          <a:ln w="9525">
            <a:noFill/>
            <a:miter lim="800000"/>
            <a:headEnd/>
            <a:tailEnd/>
          </a:ln>
          <a:effectLst/>
        </p:spPr>
      </p:pic>
      <p:sp>
        <p:nvSpPr>
          <p:cNvPr id="7" name="TextBox 6"/>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10" name="Picture 5"/>
          <p:cNvPicPr>
            <a:picLocks noChangeAspect="1" noChangeArrowheads="1"/>
          </p:cNvPicPr>
          <p:nvPr/>
        </p:nvPicPr>
        <p:blipFill>
          <a:blip r:embed="rId5" cstate="print"/>
          <a:srcRect/>
          <a:stretch>
            <a:fillRect/>
          </a:stretch>
        </p:blipFill>
        <p:spPr bwMode="auto">
          <a:xfrm rot="20968735">
            <a:off x="2491586" y="4635731"/>
            <a:ext cx="2739996" cy="137406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743200" y="4800600"/>
            <a:ext cx="2286000" cy="1015663"/>
          </a:xfrm>
          <a:prstGeom prst="rect">
            <a:avLst/>
          </a:prstGeom>
          <a:noFill/>
        </p:spPr>
        <p:txBody>
          <a:bodyPr wrap="square" rtlCol="0">
            <a:spAutoFit/>
          </a:bodyPr>
          <a:lstStyle/>
          <a:p>
            <a:pPr algn="ctr" fontAlgn="base">
              <a:spcBef>
                <a:spcPct val="0"/>
              </a:spcBef>
              <a:spcAft>
                <a:spcPct val="0"/>
              </a:spcAft>
            </a:pPr>
            <a:r>
              <a:rPr lang="zh-TW" alt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網上夥伴商店</a:t>
            </a:r>
            <a: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r>
            <a:b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Online</a:t>
            </a:r>
            <a:endParaRPr lang="en-US" sz="20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Partner</a:t>
            </a:r>
          </a:p>
        </p:txBody>
      </p:sp>
      <p:sp>
        <p:nvSpPr>
          <p:cNvPr id="12" name="Rectangle 11"/>
          <p:cNvSpPr/>
          <p:nvPr/>
        </p:nvSpPr>
        <p:spPr>
          <a:xfrm>
            <a:off x="228600" y="1524000"/>
            <a:ext cx="3048000" cy="2492990"/>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網上旅遊預訂引擎，可訂購所有機票及酒店套票</a:t>
            </a:r>
            <a:endParaRPr 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每月特別優惠套票！</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Online </a:t>
            </a:r>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Travel Booking engine. Book all your airline tickets and hotel packages through </a:t>
            </a:r>
            <a:r>
              <a:rPr lang="en-US" sz="1400" b="1" dirty="0" err="1">
                <a:solidFill>
                  <a:prstClr val="white"/>
                </a:solidFill>
                <a:effectLst>
                  <a:outerShdw blurRad="38100" dist="38100" dir="2700000" algn="tl">
                    <a:srgbClr val="000000">
                      <a:alpha val="43137"/>
                    </a:srgbClr>
                  </a:outerShdw>
                </a:effectLst>
                <a:ea typeface="Tahoma" pitchFamily="34" charset="0"/>
                <a:cs typeface="Tahoma" pitchFamily="34" charset="0"/>
              </a:rPr>
              <a:t>Zuji</a:t>
            </a:r>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Monthly special discounted packages available!</a:t>
            </a:r>
          </a:p>
        </p:txBody>
      </p:sp>
      <p:sp>
        <p:nvSpPr>
          <p:cNvPr id="14" name="Rectangle 13"/>
          <p:cNvSpPr/>
          <p:nvPr/>
        </p:nvSpPr>
        <p:spPr>
          <a:xfrm>
            <a:off x="2819400" y="6248400"/>
            <a:ext cx="7086600" cy="646331"/>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每月都會推出特別優惠套票！</a:t>
            </a:r>
            <a:endParaRPr 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Monthly </a:t>
            </a:r>
            <a:r>
              <a:rPr lang="en-US" b="1" dirty="0">
                <a:solidFill>
                  <a:prstClr val="white"/>
                </a:solidFill>
                <a:effectLst>
                  <a:outerShdw blurRad="38100" dist="38100" dir="2700000" algn="tl">
                    <a:srgbClr val="000000">
                      <a:alpha val="43137"/>
                    </a:srgbClr>
                  </a:outerShdw>
                </a:effectLst>
                <a:ea typeface="Tahoma" pitchFamily="34" charset="0"/>
                <a:cs typeface="Tahoma" pitchFamily="34" charset="0"/>
              </a:rPr>
              <a:t>special discounted packages available!</a:t>
            </a:r>
          </a:p>
        </p:txBody>
      </p:sp>
      <p:pic>
        <p:nvPicPr>
          <p:cNvPr id="15" name="Picture 2" descr="C:\Users\markm\Desktop\Presentation in Miami\World Conference Material\Presentation Sections\WC - Show Fineals\Hong Kong\hk logos\zuji.jpg"/>
          <p:cNvPicPr>
            <a:picLocks noChangeAspect="1" noChangeArrowheads="1"/>
          </p:cNvPicPr>
          <p:nvPr/>
        </p:nvPicPr>
        <p:blipFill>
          <a:blip r:embed="rId6" cstate="print"/>
          <a:srcRect/>
          <a:stretch>
            <a:fillRect/>
          </a:stretch>
        </p:blipFill>
        <p:spPr bwMode="auto">
          <a:xfrm>
            <a:off x="762000" y="685800"/>
            <a:ext cx="20574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p:cNvSpPr/>
          <p:nvPr/>
        </p:nvSpPr>
        <p:spPr>
          <a:xfrm>
            <a:off x="228600" y="4086761"/>
            <a:ext cx="3048000" cy="1323439"/>
          </a:xfrm>
          <a:prstGeom prst="rect">
            <a:avLst/>
          </a:prstGeom>
        </p:spPr>
        <p:txBody>
          <a:bodyPr wrap="square">
            <a:spAutoFit/>
          </a:bodyPr>
          <a:lstStyle/>
          <a:p>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IBV/</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Cashback</a:t>
            </a:r>
            <a:r>
              <a:rPr lang="en-US" sz="1600" b="1" dirty="0">
                <a:solidFill>
                  <a:prstClr val="white"/>
                </a:solidFill>
                <a:effectLst>
                  <a:outerShdw blurRad="38100" dist="38100" dir="2700000" algn="tl">
                    <a:srgbClr val="000000">
                      <a:alpha val="43137"/>
                    </a:srgbClr>
                  </a:outerShdw>
                </a:effectLst>
                <a:latin typeface="+mn-ea"/>
                <a:cs typeface="Tahoma" pitchFamily="34" charset="0"/>
              </a:rPr>
              <a:t>:</a:t>
            </a: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3% </a:t>
            </a:r>
            <a:r>
              <a:rPr lang="en-US" sz="1600" b="1" dirty="0">
                <a:solidFill>
                  <a:prstClr val="white"/>
                </a:solidFill>
                <a:effectLst>
                  <a:outerShdw blurRad="38100" dist="38100" dir="2700000" algn="tl">
                    <a:srgbClr val="000000">
                      <a:alpha val="43137"/>
                    </a:srgbClr>
                  </a:outerShdw>
                </a:effectLst>
                <a:latin typeface="+mn-ea"/>
                <a:cs typeface="Tahoma" pitchFamily="34" charset="0"/>
              </a:rPr>
              <a:t>IBV</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r>
              <a:rPr lang="en-US" sz="1600" b="1" dirty="0">
                <a:solidFill>
                  <a:prstClr val="white"/>
                </a:solidFill>
                <a:effectLst>
                  <a:outerShdw blurRad="38100" dist="38100" dir="2700000" algn="tl">
                    <a:srgbClr val="000000">
                      <a:alpha val="43137"/>
                    </a:srgbClr>
                  </a:outerShdw>
                </a:effectLst>
                <a:latin typeface="+mn-ea"/>
                <a:cs typeface="Tahoma" pitchFamily="34" charset="0"/>
              </a:rPr>
              <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p:txBody>
      </p:sp>
    </p:spTree>
    <p:extLst>
      <p:ext uri="{BB962C8B-B14F-4D97-AF65-F5344CB8AC3E}">
        <p14:creationId xmlns="" xmlns:p14="http://schemas.microsoft.com/office/powerpoint/2010/main" val="593761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veronican\Desktop\Picture1.png"/>
          <p:cNvPicPr>
            <a:picLocks noChangeArrowheads="1"/>
          </p:cNvPicPr>
          <p:nvPr/>
        </p:nvPicPr>
        <p:blipFill>
          <a:blip r:embed="rId2" cstate="print"/>
          <a:srcRect/>
          <a:stretch>
            <a:fillRect/>
          </a:stretch>
        </p:blipFill>
        <p:spPr bwMode="auto">
          <a:xfrm>
            <a:off x="0" y="0"/>
            <a:ext cx="9144000" cy="6408000"/>
          </a:xfrm>
          <a:prstGeom prst="rect">
            <a:avLst/>
          </a:prstGeom>
          <a:noFill/>
        </p:spPr>
      </p:pic>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5" name="Picture 6"/>
          <p:cNvPicPr>
            <a:picLocks noChangeAspect="1" noChangeArrowheads="1"/>
          </p:cNvPicPr>
          <p:nvPr/>
        </p:nvPicPr>
        <p:blipFill>
          <a:blip r:embed="rId3" cstate="print"/>
          <a:srcRect/>
          <a:stretch>
            <a:fillRect/>
          </a:stretch>
        </p:blipFill>
        <p:spPr bwMode="auto">
          <a:xfrm>
            <a:off x="0" y="6324600"/>
            <a:ext cx="2844800" cy="609600"/>
          </a:xfrm>
          <a:prstGeom prst="rect">
            <a:avLst/>
          </a:prstGeom>
          <a:noFill/>
          <a:ln w="9525">
            <a:noFill/>
            <a:miter lim="800000"/>
            <a:headEnd/>
            <a:tailEnd/>
          </a:ln>
          <a:effectLst/>
        </p:spPr>
      </p:pic>
      <p:pic>
        <p:nvPicPr>
          <p:cNvPr id="13" name="Picture 5"/>
          <p:cNvPicPr>
            <a:picLocks noChangeAspect="1" noChangeArrowheads="1"/>
          </p:cNvPicPr>
          <p:nvPr/>
        </p:nvPicPr>
        <p:blipFill>
          <a:blip r:embed="rId4" cstate="print"/>
          <a:srcRect/>
          <a:stretch>
            <a:fillRect/>
          </a:stretch>
        </p:blipFill>
        <p:spPr bwMode="auto">
          <a:xfrm rot="20968735">
            <a:off x="2491586" y="4635731"/>
            <a:ext cx="2739996" cy="137406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7" name="Rectangle 6"/>
          <p:cNvSpPr/>
          <p:nvPr/>
        </p:nvSpPr>
        <p:spPr>
          <a:xfrm>
            <a:off x="2819400" y="6248400"/>
            <a:ext cx="7086600" cy="646331"/>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每月都會推出特別優惠套票！</a:t>
            </a:r>
            <a:endParaRPr 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Monthly </a:t>
            </a:r>
            <a:r>
              <a:rPr lang="en-US" b="1" dirty="0">
                <a:solidFill>
                  <a:prstClr val="white"/>
                </a:solidFill>
                <a:effectLst>
                  <a:outerShdw blurRad="38100" dist="38100" dir="2700000" algn="tl">
                    <a:srgbClr val="000000">
                      <a:alpha val="43137"/>
                    </a:srgbClr>
                  </a:outerShdw>
                </a:effectLst>
                <a:ea typeface="Tahoma" pitchFamily="34" charset="0"/>
                <a:cs typeface="Tahoma" pitchFamily="34" charset="0"/>
              </a:rPr>
              <a:t>special discounted packages available!</a:t>
            </a:r>
          </a:p>
        </p:txBody>
      </p:sp>
      <p:sp>
        <p:nvSpPr>
          <p:cNvPr id="9" name="TextBox 8"/>
          <p:cNvSpPr txBox="1"/>
          <p:nvPr/>
        </p:nvSpPr>
        <p:spPr>
          <a:xfrm>
            <a:off x="2743200" y="4800600"/>
            <a:ext cx="2286000" cy="1015663"/>
          </a:xfrm>
          <a:prstGeom prst="rect">
            <a:avLst/>
          </a:prstGeom>
          <a:noFill/>
        </p:spPr>
        <p:txBody>
          <a:bodyPr wrap="square" rtlCol="0">
            <a:spAutoFit/>
          </a:bodyPr>
          <a:lstStyle/>
          <a:p>
            <a:pPr algn="ctr" fontAlgn="base">
              <a:spcBef>
                <a:spcPct val="0"/>
              </a:spcBef>
              <a:spcAft>
                <a:spcPct val="0"/>
              </a:spcAft>
            </a:pPr>
            <a:r>
              <a:rPr lang="zh-TW" alt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網上夥伴商店</a:t>
            </a:r>
            <a: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r>
            <a:b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Online</a:t>
            </a:r>
            <a:endParaRPr lang="en-US" sz="20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Partner</a:t>
            </a:r>
          </a:p>
        </p:txBody>
      </p:sp>
      <p:sp>
        <p:nvSpPr>
          <p:cNvPr id="10" name="Rectangle 9"/>
          <p:cNvSpPr/>
          <p:nvPr/>
        </p:nvSpPr>
        <p:spPr>
          <a:xfrm>
            <a:off x="228600" y="1219200"/>
            <a:ext cx="3048000" cy="3370153"/>
          </a:xfrm>
          <a:prstGeom prst="rect">
            <a:avLst/>
          </a:prstGeom>
        </p:spPr>
        <p:txBody>
          <a:bodyPr wrap="square">
            <a:spAutoFit/>
          </a:bodyPr>
          <a:lstStyle/>
          <a:p>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本港極具規模的連鎖旅行社提供多元化的優質旅遊產品</a:t>
            </a:r>
            <a:endParaRPr lang="en-US" altLang="zh-TW"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網上訂購</a:t>
            </a:r>
            <a:endParaRPr lang="en-US" altLang="zh-TW"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pPr marL="342900" indent="-342900">
              <a:buAutoNum type="arabicParenR"/>
            </a:pP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酒店</a:t>
            </a:r>
            <a:endParaRPr lang="en-US" altLang="zh-TW"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pPr marL="342900" indent="-342900">
              <a:buAutoNum type="arabicParenR"/>
            </a:pP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機票</a:t>
            </a:r>
            <a:r>
              <a:rPr lang="en-US" altLang="zh-TW"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酒店套餐及</a:t>
            </a:r>
            <a:endParaRPr lang="en-US" altLang="zh-TW"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pPr marL="342900" indent="-342900">
              <a:buAutoNum type="arabicParenR"/>
            </a:pP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酒店</a:t>
            </a:r>
            <a:r>
              <a:rPr lang="en-US" altLang="zh-TW"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旅遊套餐</a:t>
            </a:r>
            <a:endParaRPr lang="en-US"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altLang="zh-TW" sz="1300" b="1"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altLang="zh-TW" sz="13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A large-scale chain travel agency</a:t>
            </a:r>
          </a:p>
          <a:p>
            <a:r>
              <a:rPr lang="en-US" altLang="zh-TW" sz="13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Extensive experience in organizing tours</a:t>
            </a:r>
            <a:endParaRPr lang="en-US" sz="1300" b="1"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3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Provides online booking services of </a:t>
            </a:r>
          </a:p>
          <a:p>
            <a:pPr marL="342900" indent="-342900">
              <a:buAutoNum type="arabicParenR"/>
            </a:pPr>
            <a:r>
              <a:rPr lang="en-US" sz="13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Hotel</a:t>
            </a:r>
          </a:p>
          <a:p>
            <a:pPr marL="342900" indent="-342900">
              <a:buAutoNum type="arabicParenR"/>
            </a:pPr>
            <a:r>
              <a:rPr lang="en-US" sz="13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flight + hotel package and</a:t>
            </a:r>
          </a:p>
          <a:p>
            <a:pPr marL="342900" indent="-342900">
              <a:buAutoNum type="arabicParenR"/>
            </a:pPr>
            <a:r>
              <a:rPr lang="en-US" sz="13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hotel + tour package</a:t>
            </a:r>
            <a:endParaRPr lang="en-US" sz="13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pic>
        <p:nvPicPr>
          <p:cNvPr id="1027" name="Picture 3" descr="O:\DS_SC\Partner Store Program\PS Agreement\Morning Star Travel Service Limited\MS logo_3.png"/>
          <p:cNvPicPr>
            <a:picLocks noChangeAspect="1" noChangeArrowheads="1"/>
          </p:cNvPicPr>
          <p:nvPr/>
        </p:nvPicPr>
        <p:blipFill>
          <a:blip r:embed="rId5" cstate="print"/>
          <a:stretch>
            <a:fillRect/>
          </a:stretch>
        </p:blipFill>
        <p:spPr bwMode="auto">
          <a:xfrm>
            <a:off x="4800600" y="2590800"/>
            <a:ext cx="2862443" cy="1133371"/>
          </a:xfrm>
          <a:prstGeom prst="rect">
            <a:avLst/>
          </a:prstGeom>
          <a:noFill/>
          <a:ln>
            <a:noFill/>
          </a:ln>
        </p:spPr>
      </p:pic>
      <p:sp>
        <p:nvSpPr>
          <p:cNvPr id="15" name="Rectangle 14"/>
          <p:cNvSpPr/>
          <p:nvPr/>
        </p:nvSpPr>
        <p:spPr>
          <a:xfrm>
            <a:off x="266700" y="4409182"/>
            <a:ext cx="3048000" cy="1077218"/>
          </a:xfrm>
          <a:prstGeom prst="rect">
            <a:avLst/>
          </a:prstGeom>
        </p:spPr>
        <p:txBody>
          <a:bodyPr wrap="square">
            <a:spAutoFit/>
          </a:bodyPr>
          <a:lstStyle/>
          <a:p>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IBV/</a:t>
            </a:r>
            <a:r>
              <a:rPr lang="zh-TW" altLang="en-US" sz="1600" dirty="0" smtClean="0">
                <a:solidFill>
                  <a:prstClr val="white"/>
                </a:solidFill>
                <a:effectLst>
                  <a:outerShdw blurRad="38100" dist="38100" dir="2700000" algn="tl">
                    <a:srgbClr val="000000">
                      <a:alpha val="43137"/>
                    </a:srgbClr>
                  </a:outerShdw>
                </a:effectLst>
                <a:latin typeface="+mn-ea"/>
                <a:cs typeface="Tahoma" pitchFamily="34" charset="0"/>
              </a:rPr>
              <a:t>現金回贈 </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Cashback</a:t>
            </a:r>
            <a:r>
              <a:rPr lang="en-US" sz="1600" b="1" dirty="0">
                <a:solidFill>
                  <a:prstClr val="white"/>
                </a:solidFill>
                <a:effectLst>
                  <a:outerShdw blurRad="38100" dist="38100" dir="2700000" algn="tl">
                    <a:srgbClr val="000000">
                      <a:alpha val="43137"/>
                    </a:srgbClr>
                  </a:outerShdw>
                </a:effectLst>
                <a:latin typeface="+mn-ea"/>
                <a:cs typeface="Tahoma" pitchFamily="34" charset="0"/>
              </a:rPr>
              <a:t>:</a:t>
            </a: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2% IBV</a:t>
            </a:r>
            <a:r>
              <a:rPr lang="en-US" sz="1600" b="1" dirty="0">
                <a:solidFill>
                  <a:prstClr val="white"/>
                </a:solidFill>
                <a:effectLst>
                  <a:outerShdw blurRad="38100" dist="38100" dir="2700000" algn="tl">
                    <a:srgbClr val="000000">
                      <a:alpha val="43137"/>
                    </a:srgbClr>
                  </a:outerShdw>
                </a:effectLst>
                <a:latin typeface="+mn-ea"/>
                <a:cs typeface="Tahoma" pitchFamily="34" charset="0"/>
              </a:rPr>
              <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p:txBody>
      </p:sp>
      <p:sp>
        <p:nvSpPr>
          <p:cNvPr id="16" name="Rectangle 15"/>
          <p:cNvSpPr/>
          <p:nvPr/>
        </p:nvSpPr>
        <p:spPr>
          <a:xfrm>
            <a:off x="381000" y="533400"/>
            <a:ext cx="2927981" cy="646331"/>
          </a:xfrm>
          <a:prstGeom prst="rect">
            <a:avLst/>
          </a:prstGeom>
        </p:spPr>
        <p:txBody>
          <a:bodyPr wrap="square">
            <a:spAutoFit/>
          </a:bodyPr>
          <a:lstStyle/>
          <a:p>
            <a:pPr algn="ct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星晨旅遊</a:t>
            </a:r>
            <a:endParaRPr 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pPr algn="ctr"/>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Morning Star Travel</a:t>
            </a:r>
            <a:endParaRPr lang="en-US"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Documents and Settings\veronican\Desktop\Picture1.png"/>
          <p:cNvPicPr>
            <a:picLocks noChangeArrowheads="1"/>
          </p:cNvPicPr>
          <p:nvPr/>
        </p:nvPicPr>
        <p:blipFill>
          <a:blip r:embed="rId2" cstate="print"/>
          <a:srcRect/>
          <a:stretch>
            <a:fillRect/>
          </a:stretch>
        </p:blipFill>
        <p:spPr bwMode="auto">
          <a:xfrm>
            <a:off x="0" y="0"/>
            <a:ext cx="9144000" cy="6408000"/>
          </a:xfrm>
          <a:prstGeom prst="rect">
            <a:avLst/>
          </a:prstGeom>
          <a:noFill/>
        </p:spPr>
      </p:pic>
      <p:pic>
        <p:nvPicPr>
          <p:cNvPr id="5" name="Picture 5"/>
          <p:cNvPicPr>
            <a:picLocks noChangeAspect="1" noChangeArrowheads="1"/>
          </p:cNvPicPr>
          <p:nvPr/>
        </p:nvPicPr>
        <p:blipFill>
          <a:blip r:embed="rId3" cstate="print"/>
          <a:srcRect/>
          <a:stretch>
            <a:fillRect/>
          </a:stretch>
        </p:blipFill>
        <p:spPr bwMode="auto">
          <a:xfrm>
            <a:off x="0" y="6324600"/>
            <a:ext cx="18380076" cy="546100"/>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print"/>
          <a:srcRect/>
          <a:stretch>
            <a:fillRect/>
          </a:stretch>
        </p:blipFill>
        <p:spPr bwMode="auto">
          <a:xfrm>
            <a:off x="0" y="6324600"/>
            <a:ext cx="2844800" cy="609600"/>
          </a:xfrm>
          <a:prstGeom prst="rect">
            <a:avLst/>
          </a:prstGeom>
          <a:noFill/>
          <a:ln w="9525">
            <a:noFill/>
            <a:miter lim="800000"/>
            <a:headEnd/>
            <a:tailEnd/>
          </a:ln>
          <a:effectLst/>
        </p:spPr>
      </p:pic>
      <p:sp>
        <p:nvSpPr>
          <p:cNvPr id="7" name="TextBox 6"/>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Rectangle 8"/>
          <p:cNvSpPr/>
          <p:nvPr/>
        </p:nvSpPr>
        <p:spPr>
          <a:xfrm>
            <a:off x="381000" y="685800"/>
            <a:ext cx="2927981" cy="646331"/>
          </a:xfrm>
          <a:prstGeom prst="rect">
            <a:avLst/>
          </a:prstGeom>
        </p:spPr>
        <p:txBody>
          <a:bodyPr wrap="square">
            <a:spAutoFit/>
          </a:bodyPr>
          <a:lstStyle/>
          <a:p>
            <a:pPr algn="ct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光明視光中心</a:t>
            </a:r>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r>
            <a:b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Brighter Optical Center</a:t>
            </a:r>
            <a:endParaRPr lang="en-US"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pic>
        <p:nvPicPr>
          <p:cNvPr id="10" name="Picture 5"/>
          <p:cNvPicPr>
            <a:picLocks noChangeAspect="1" noChangeArrowheads="1"/>
          </p:cNvPicPr>
          <p:nvPr/>
        </p:nvPicPr>
        <p:blipFill>
          <a:blip r:embed="rId5" cstate="print"/>
          <a:srcRect/>
          <a:stretch>
            <a:fillRect/>
          </a:stretch>
        </p:blipFill>
        <p:spPr bwMode="auto">
          <a:xfrm rot="20968735">
            <a:off x="2491586" y="4635731"/>
            <a:ext cx="2739996" cy="1374061"/>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228600" y="1371600"/>
            <a:ext cx="3048000" cy="2954655"/>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開業逾</a:t>
            </a:r>
            <a:r>
              <a:rPr lang="en-US" altLang="zh-TW"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40</a:t>
            </a:r>
            <a:r>
              <a:rPr lang="zh-TW" altLang="en-US"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年</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匯集國際高科技視光儀器</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為眼睛健康提供更快捷、更全面的診斷服務</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altLang="zh-TW" b="1"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altLang="zh-TW" sz="1600"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Has been operated for over 40 years. Utilizes international advanced optometric instruments to offer more efficient and comprehensive examination.</a:t>
            </a:r>
            <a:endParaRPr lang="en-US" altLang="zh-TW"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p:txBody>
      </p:sp>
      <p:sp>
        <p:nvSpPr>
          <p:cNvPr id="13" name="Rectangle 12"/>
          <p:cNvSpPr/>
          <p:nvPr/>
        </p:nvSpPr>
        <p:spPr>
          <a:xfrm>
            <a:off x="228600" y="4162961"/>
            <a:ext cx="3048000" cy="1323439"/>
          </a:xfrm>
          <a:prstGeom prst="rect">
            <a:avLst/>
          </a:prstGeom>
        </p:spPr>
        <p:txBody>
          <a:bodyPr wrap="square">
            <a:spAutoFit/>
          </a:bodyPr>
          <a:lstStyle/>
          <a:p>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IBV/</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Cashback</a:t>
            </a:r>
            <a:r>
              <a:rPr lang="en-US" sz="1600" b="1" dirty="0">
                <a:solidFill>
                  <a:prstClr val="white"/>
                </a:solidFill>
                <a:effectLst>
                  <a:outerShdw blurRad="38100" dist="38100" dir="2700000" algn="tl">
                    <a:srgbClr val="000000">
                      <a:alpha val="43137"/>
                    </a:srgbClr>
                  </a:outerShdw>
                </a:effectLst>
                <a:latin typeface="+mn-ea"/>
                <a:cs typeface="Tahoma" pitchFamily="34" charset="0"/>
              </a:rPr>
              <a:t>:</a:t>
            </a:r>
          </a:p>
          <a:p>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4% </a:t>
            </a:r>
            <a:r>
              <a:rPr lang="en-US" sz="1600" b="1" dirty="0">
                <a:solidFill>
                  <a:prstClr val="white"/>
                </a:solidFill>
                <a:effectLst>
                  <a:outerShdw blurRad="38100" dist="38100" dir="2700000" algn="tl">
                    <a:srgbClr val="000000">
                      <a:alpha val="43137"/>
                    </a:srgbClr>
                  </a:outerShdw>
                </a:effectLst>
                <a:latin typeface="+mn-ea"/>
                <a:cs typeface="Tahoma" pitchFamily="34" charset="0"/>
              </a:rPr>
              <a:t>IBV</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r>
              <a:rPr lang="en-US" sz="1600" b="1" dirty="0">
                <a:solidFill>
                  <a:prstClr val="white"/>
                </a:solidFill>
                <a:effectLst>
                  <a:outerShdw blurRad="38100" dist="38100" dir="2700000" algn="tl">
                    <a:srgbClr val="000000">
                      <a:alpha val="43137"/>
                    </a:srgbClr>
                  </a:outerShdw>
                </a:effectLst>
                <a:latin typeface="+mn-ea"/>
                <a:cs typeface="Tahoma" pitchFamily="34" charset="0"/>
              </a:rPr>
              <a:t>2</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 </a:t>
            </a:r>
            <a:r>
              <a:rPr lang="zh-TW" altLang="en-US" sz="16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sz="1600" b="1" dirty="0" smtClean="0">
                <a:solidFill>
                  <a:prstClr val="white"/>
                </a:solidFill>
                <a:effectLst>
                  <a:outerShdw blurRad="38100" dist="38100" dir="2700000" algn="tl">
                    <a:srgbClr val="000000">
                      <a:alpha val="43137"/>
                    </a:srgbClr>
                  </a:outerShdw>
                </a:effectLst>
                <a:latin typeface="+mn-ea"/>
                <a:cs typeface="Tahoma" pitchFamily="34" charset="0"/>
              </a:rPr>
              <a:t>Cashback </a:t>
            </a:r>
            <a:r>
              <a:rPr lang="en-US" sz="1600" b="1" dirty="0">
                <a:solidFill>
                  <a:prstClr val="white"/>
                </a:solidFill>
                <a:effectLst>
                  <a:outerShdw blurRad="38100" dist="38100" dir="2700000" algn="tl">
                    <a:srgbClr val="000000">
                      <a:alpha val="43137"/>
                    </a:srgbClr>
                  </a:outerShdw>
                </a:effectLst>
                <a:latin typeface="+mn-ea"/>
                <a:cs typeface="Tahoma" pitchFamily="34" charset="0"/>
              </a:rPr>
              <a:t/>
            </a:r>
            <a:br>
              <a:rPr lang="en-US" sz="1600" b="1" dirty="0">
                <a:solidFill>
                  <a:prstClr val="white"/>
                </a:solidFill>
                <a:effectLst>
                  <a:outerShdw blurRad="38100" dist="38100" dir="2700000" algn="tl">
                    <a:srgbClr val="000000">
                      <a:alpha val="43137"/>
                    </a:srgbClr>
                  </a:outerShdw>
                </a:effectLst>
                <a:latin typeface="+mn-ea"/>
                <a:cs typeface="Tahoma" pitchFamily="34" charset="0"/>
              </a:rPr>
            </a:br>
            <a:endParaRPr lang="en-US" sz="1600" b="1" dirty="0">
              <a:solidFill>
                <a:prstClr val="white"/>
              </a:solidFill>
              <a:effectLst>
                <a:outerShdw blurRad="38100" dist="38100" dir="2700000" algn="tl">
                  <a:srgbClr val="000000">
                    <a:alpha val="43137"/>
                  </a:srgbClr>
                </a:outerShdw>
              </a:effectLst>
              <a:latin typeface="+mn-ea"/>
              <a:cs typeface="Tahoma" pitchFamily="34" charset="0"/>
            </a:endParaRPr>
          </a:p>
        </p:txBody>
      </p:sp>
      <p:sp>
        <p:nvSpPr>
          <p:cNvPr id="14" name="TextBox 13"/>
          <p:cNvSpPr txBox="1"/>
          <p:nvPr/>
        </p:nvSpPr>
        <p:spPr>
          <a:xfrm>
            <a:off x="2743200" y="4982028"/>
            <a:ext cx="2286000" cy="677108"/>
          </a:xfrm>
          <a:prstGeom prst="rect">
            <a:avLst/>
          </a:prstGeom>
          <a:noFill/>
        </p:spPr>
        <p:txBody>
          <a:bodyPr wrap="square" rtlCol="0">
            <a:spAutoFit/>
          </a:bodyPr>
          <a:lstStyle/>
          <a:p>
            <a:pPr algn="ctr" fontAlgn="base">
              <a:spcBef>
                <a:spcPct val="0"/>
              </a:spcBef>
              <a:spcAft>
                <a:spcPct val="0"/>
              </a:spcAft>
            </a:pPr>
            <a:r>
              <a:rPr lang="zh-TW" alt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親臨夥伴商店</a:t>
            </a:r>
            <a:endParaRPr 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endParaRPr>
          </a:p>
          <a:p>
            <a:pPr algn="ctr" fontAlgn="base">
              <a:spcBef>
                <a:spcPct val="0"/>
              </a:spcBef>
              <a:spcAft>
                <a:spcPct val="0"/>
              </a:spcAft>
            </a:pPr>
            <a:r>
              <a:rPr lang="en-US"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Walk-In Partner</a:t>
            </a:r>
            <a:endParaRPr lang="en-US"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16" name="Rectangle 15"/>
          <p:cNvSpPr/>
          <p:nvPr/>
        </p:nvSpPr>
        <p:spPr>
          <a:xfrm>
            <a:off x="2819400" y="6248400"/>
            <a:ext cx="7086600" cy="646331"/>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與著名視力保健護理產品品牌</a:t>
            </a:r>
            <a:r>
              <a:rPr lang="en-US" altLang="zh-TW"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CIBAVision</a:t>
            </a:r>
            <a:r>
              <a:rPr lang="zh-TW" alt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合作</a:t>
            </a: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推出特別優惠！</a:t>
            </a:r>
            <a:endParaRPr 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Special promotion available</a:t>
            </a:r>
            <a:r>
              <a:rPr lang="en-US" b="1" dirty="0">
                <a:solidFill>
                  <a:prstClr val="white"/>
                </a:solidFill>
                <a:effectLst>
                  <a:outerShdw blurRad="38100" dist="38100" dir="2700000" algn="tl">
                    <a:srgbClr val="000000">
                      <a:alpha val="43137"/>
                    </a:srgbClr>
                  </a:outerShdw>
                </a:effectLst>
                <a:ea typeface="Tahoma" pitchFamily="34" charset="0"/>
                <a:cs typeface="Tahoma" pitchFamily="34" charset="0"/>
              </a:rPr>
              <a:t>!</a:t>
            </a:r>
          </a:p>
        </p:txBody>
      </p:sp>
      <p:pic>
        <p:nvPicPr>
          <p:cNvPr id="2" name="Picture 2" descr="M:\Partner Stores Program\Logo_etc_PS\Brighter Optical\Brighter Optical_logo.jpg"/>
          <p:cNvPicPr>
            <a:picLocks noChangeAspect="1" noChangeArrowheads="1"/>
          </p:cNvPicPr>
          <p:nvPr/>
        </p:nvPicPr>
        <p:blipFill>
          <a:blip r:embed="rId6" cstate="print"/>
          <a:srcRect/>
          <a:stretch>
            <a:fillRect/>
          </a:stretch>
        </p:blipFill>
        <p:spPr bwMode="auto">
          <a:xfrm>
            <a:off x="4800600" y="2209800"/>
            <a:ext cx="2880000" cy="1517166"/>
          </a:xfrm>
          <a:prstGeom prst="rect">
            <a:avLst/>
          </a:prstGeom>
          <a:noFill/>
        </p:spPr>
      </p:pic>
    </p:spTree>
    <p:extLst>
      <p:ext uri="{BB962C8B-B14F-4D97-AF65-F5344CB8AC3E}">
        <p14:creationId xmlns="" xmlns:p14="http://schemas.microsoft.com/office/powerpoint/2010/main" val="14959429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2" cstate="print"/>
          <a:srcRect/>
          <a:stretch>
            <a:fillRect/>
          </a:stretch>
        </p:blipFill>
        <p:spPr bwMode="auto">
          <a:xfrm>
            <a:off x="0" y="1371600"/>
            <a:ext cx="9144000" cy="5504001"/>
          </a:xfrm>
          <a:prstGeom prst="rect">
            <a:avLst/>
          </a:prstGeom>
          <a:noFill/>
          <a:ln w="9525">
            <a:noFill/>
            <a:miter lim="800000"/>
            <a:headEnd/>
            <a:tailEnd/>
          </a:ln>
        </p:spPr>
      </p:pic>
      <p:pic>
        <p:nvPicPr>
          <p:cNvPr id="6" name="Picture 7" descr="C:\Documents and Settings\user\My Documents\Work\Heidi Work My Pictures\brand logo\OC-LogoWithWhiteRing.png"/>
          <p:cNvPicPr>
            <a:picLocks noChangeAspect="1" noChangeArrowheads="1"/>
          </p:cNvPicPr>
          <p:nvPr/>
        </p:nvPicPr>
        <p:blipFill>
          <a:blip r:embed="rId3" cstate="print">
            <a:lum bright="4000" contrast="2000"/>
          </a:blip>
          <a:srcRect/>
          <a:stretch>
            <a:fillRect/>
          </a:stretch>
        </p:blipFill>
        <p:spPr bwMode="auto">
          <a:xfrm>
            <a:off x="990600" y="109948"/>
            <a:ext cx="2160000" cy="110925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zh-TW" altLang="en-US" dirty="0" smtClean="0">
                <a:latin typeface="華康儷中黑" pitchFamily="49" charset="-120"/>
                <a:ea typeface="華康儷中黑" pitchFamily="49" charset="-120"/>
              </a:rPr>
              <a:t>主題性宣傳活動</a:t>
            </a:r>
            <a:r>
              <a:rPr lang="en-US" altLang="zh-TW" dirty="0" smtClean="0">
                <a:latin typeface="華康儷中黑" pitchFamily="49" charset="-120"/>
                <a:ea typeface="華康儷中黑" pitchFamily="49" charset="-120"/>
              </a:rPr>
              <a:t/>
            </a:r>
            <a:br>
              <a:rPr lang="en-US" altLang="zh-TW" dirty="0" smtClean="0">
                <a:latin typeface="華康儷中黑" pitchFamily="49" charset="-120"/>
                <a:ea typeface="華康儷中黑" pitchFamily="49" charset="-120"/>
              </a:rPr>
            </a:br>
            <a:r>
              <a:rPr lang="zh-TW" altLang="en-US" dirty="0" smtClean="0">
                <a:latin typeface="華康儷中黑" pitchFamily="49" charset="-120"/>
                <a:ea typeface="華康儷中黑" pitchFamily="49" charset="-120"/>
              </a:rPr>
              <a:t>入門網站頁面</a:t>
            </a:r>
            <a:r>
              <a:rPr lang="en-US" altLang="zh-TW" dirty="0" smtClean="0"/>
              <a:t/>
            </a:r>
            <a:br>
              <a:rPr lang="en-US" altLang="zh-TW" dirty="0" smtClean="0"/>
            </a:br>
            <a:r>
              <a:rPr lang="en-US" altLang="zh-TW" dirty="0" smtClean="0"/>
              <a:t>Seasonal Promotion Campaign</a:t>
            </a:r>
            <a:br>
              <a:rPr lang="en-US" altLang="zh-TW" dirty="0" smtClean="0"/>
            </a:br>
            <a:r>
              <a:rPr lang="en-US" altLang="zh-TW" dirty="0" err="1" smtClean="0"/>
              <a:t>Webportal</a:t>
            </a:r>
            <a:r>
              <a:rPr lang="en-US" altLang="zh-TW" dirty="0" smtClean="0"/>
              <a:t> page</a:t>
            </a:r>
            <a:endParaRPr lang="zh-TW"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08000" cy="69146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AutoShape 10" descr="https://jira.marketamerica.com/secure/attachment/333709/HKG_CHI_20131018_cs19403_foodcampaign_lp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grpSp>
        <p:nvGrpSpPr>
          <p:cNvPr id="2" name="Group 12"/>
          <p:cNvGrpSpPr/>
          <p:nvPr/>
        </p:nvGrpSpPr>
        <p:grpSpPr>
          <a:xfrm>
            <a:off x="0" y="-2"/>
            <a:ext cx="9144000" cy="24688802"/>
            <a:chOff x="0" y="-2"/>
            <a:chExt cx="9144000" cy="24688802"/>
          </a:xfrm>
        </p:grpSpPr>
        <p:pic>
          <p:nvPicPr>
            <p:cNvPr id="9" name="Picture 3"/>
            <p:cNvPicPr>
              <a:picLocks noChangeArrowheads="1"/>
            </p:cNvPicPr>
            <p:nvPr/>
          </p:nvPicPr>
          <p:blipFill>
            <a:blip r:embed="rId3" cstate="print"/>
            <a:srcRect t="32649" r="2052" b="64739"/>
            <a:stretch>
              <a:fillRect/>
            </a:stretch>
          </p:blipFill>
          <p:spPr bwMode="auto">
            <a:xfrm>
              <a:off x="0" y="2057400"/>
              <a:ext cx="9144000" cy="226314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r="2052" b="64739"/>
            <a:stretch>
              <a:fillRect/>
            </a:stretch>
          </p:blipFill>
          <p:spPr bwMode="auto">
            <a:xfrm>
              <a:off x="0" y="-2"/>
              <a:ext cx="9144000" cy="2057402"/>
            </a:xfrm>
            <a:prstGeom prst="rect">
              <a:avLst/>
            </a:prstGeom>
            <a:noFill/>
            <a:ln w="9525">
              <a:noFill/>
              <a:miter lim="800000"/>
              <a:headEnd/>
              <a:tailEnd/>
            </a:ln>
          </p:spPr>
        </p:pic>
        <p:pic>
          <p:nvPicPr>
            <p:cNvPr id="1035" name="Picture 11"/>
            <p:cNvPicPr>
              <a:picLocks noChangeAspect="1" noChangeArrowheads="1"/>
            </p:cNvPicPr>
            <p:nvPr/>
          </p:nvPicPr>
          <p:blipFill>
            <a:blip r:embed="rId4" cstate="print"/>
            <a:srcRect/>
            <a:stretch>
              <a:fillRect/>
            </a:stretch>
          </p:blipFill>
          <p:spPr bwMode="auto">
            <a:xfrm>
              <a:off x="1572000" y="2133600"/>
              <a:ext cx="6048000" cy="21735000"/>
            </a:xfrm>
            <a:prstGeom prst="rect">
              <a:avLst/>
            </a:prstGeom>
            <a:noFill/>
            <a:ln w="9525">
              <a:noFill/>
              <a:miter lim="800000"/>
              <a:headEnd/>
              <a:tailEnd/>
            </a:ln>
            <a:effectLst/>
          </p:spPr>
        </p:pic>
      </p:grpSp>
      <p:sp>
        <p:nvSpPr>
          <p:cNvPr id="7" name="Title 1"/>
          <p:cNvSpPr txBox="1">
            <a:spLocks/>
          </p:cNvSpPr>
          <p:nvPr/>
        </p:nvSpPr>
        <p:spPr>
          <a:xfrm>
            <a:off x="4543300" y="364175"/>
            <a:ext cx="3886200" cy="1470025"/>
          </a:xfrm>
          <a:prstGeom prst="rect">
            <a:avLst/>
          </a:prstGeom>
        </p:spPr>
        <p:txBody>
          <a:bodyPr vert="horz" lIns="91440" tIns="45720" rIns="91440" bIns="45720" rtlCol="0" anchor="ctr">
            <a:normAutofit fontScale="60000" lnSpcReduction="20000"/>
          </a:bodyPr>
          <a:lstStyle/>
          <a:p>
            <a:pPr algn="ctr">
              <a:spcBef>
                <a:spcPct val="0"/>
              </a:spcBef>
            </a:pPr>
            <a:r>
              <a:rPr lang="zh-TW" altLang="en-US" sz="4400" dirty="0" smtClean="0">
                <a:solidFill>
                  <a:srgbClr val="0070C0"/>
                </a:solidFill>
                <a:latin typeface="華康儷中黑" pitchFamily="49" charset="-120"/>
                <a:ea typeface="華康儷中黑" pitchFamily="49" charset="-120"/>
                <a:cs typeface="+mj-cs"/>
              </a:rPr>
              <a:t>優惠顧客收到</a:t>
            </a:r>
            <a:r>
              <a:rPr lang="zh-TW" altLang="en-US" sz="4400" dirty="0" smtClean="0">
                <a:solidFill>
                  <a:srgbClr val="0070C0"/>
                </a:solidFill>
                <a:latin typeface="華康儷中黑" pitchFamily="49" charset="-120"/>
                <a:ea typeface="華康儷中黑" pitchFamily="49" charset="-120"/>
              </a:rPr>
              <a:t>宣傳電郵</a:t>
            </a:r>
            <a:r>
              <a:rPr kumimoji="0" lang="en-US" altLang="zh-TW" sz="4400" b="0" i="0" u="none" strike="noStrike" kern="1200" cap="none" spc="0" normalizeH="0" baseline="0" noProof="0" dirty="0" smtClean="0">
                <a:ln>
                  <a:noFill/>
                </a:ln>
                <a:solidFill>
                  <a:srgbClr val="0070C0"/>
                </a:solidFill>
                <a:effectLst/>
                <a:uLnTx/>
                <a:uFillTx/>
                <a:latin typeface="+mn-lt"/>
                <a:ea typeface="+mj-ea"/>
                <a:cs typeface="+mj-cs"/>
              </a:rPr>
              <a:t/>
            </a:r>
            <a:br>
              <a:rPr kumimoji="0" lang="en-US" altLang="zh-TW" sz="4400" b="0" i="0" u="none" strike="noStrike" kern="1200" cap="none" spc="0" normalizeH="0" baseline="0" noProof="0" dirty="0" smtClean="0">
                <a:ln>
                  <a:noFill/>
                </a:ln>
                <a:solidFill>
                  <a:srgbClr val="0070C0"/>
                </a:solidFill>
                <a:effectLst/>
                <a:uLnTx/>
                <a:uFillTx/>
                <a:latin typeface="+mn-lt"/>
                <a:ea typeface="+mj-ea"/>
                <a:cs typeface="+mj-cs"/>
              </a:rPr>
            </a:br>
            <a:r>
              <a:rPr lang="en-US" altLang="zh-TW" sz="4400" dirty="0" smtClean="0">
                <a:solidFill>
                  <a:srgbClr val="0070C0"/>
                </a:solidFill>
              </a:rPr>
              <a:t>Promotion Email</a:t>
            </a:r>
            <a:br>
              <a:rPr lang="en-US" altLang="zh-TW" sz="4400" dirty="0" smtClean="0">
                <a:solidFill>
                  <a:srgbClr val="0070C0"/>
                </a:solidFill>
              </a:rPr>
            </a:br>
            <a:r>
              <a:rPr lang="en-US" altLang="zh-TW" sz="4400" dirty="0" smtClean="0">
                <a:solidFill>
                  <a:srgbClr val="0070C0"/>
                </a:solidFill>
              </a:rPr>
              <a:t>for </a:t>
            </a:r>
            <a:r>
              <a:rPr kumimoji="0" lang="en-US" altLang="zh-TW" sz="4400" b="0" i="0" u="none" strike="noStrike" kern="1200" cap="none" spc="0" normalizeH="0" baseline="0" noProof="0" dirty="0" smtClean="0">
                <a:ln>
                  <a:noFill/>
                </a:ln>
                <a:solidFill>
                  <a:srgbClr val="0070C0"/>
                </a:solidFill>
                <a:effectLst/>
                <a:uLnTx/>
                <a:uFillTx/>
                <a:latin typeface="+mn-lt"/>
                <a:ea typeface="+mj-ea"/>
                <a:cs typeface="+mj-cs"/>
              </a:rPr>
              <a:t>Preferred</a:t>
            </a:r>
            <a:r>
              <a:rPr kumimoji="0" lang="en-US" altLang="zh-TW" sz="4400" b="0" i="0" u="none" strike="noStrike" kern="1200" cap="none" spc="0" normalizeH="0" noProof="0" dirty="0" smtClean="0">
                <a:ln>
                  <a:noFill/>
                </a:ln>
                <a:solidFill>
                  <a:srgbClr val="0070C0"/>
                </a:solidFill>
                <a:effectLst/>
                <a:uLnTx/>
                <a:uFillTx/>
                <a:latin typeface="+mn-lt"/>
                <a:ea typeface="+mj-ea"/>
                <a:cs typeface="+mj-cs"/>
              </a:rPr>
              <a:t> </a:t>
            </a:r>
            <a:r>
              <a:rPr kumimoji="0" lang="en-US" altLang="zh-TW" sz="4400" b="0" i="0" u="none" strike="noStrike" kern="1200" cap="none" spc="0" normalizeH="0" baseline="0" noProof="0" dirty="0" smtClean="0">
                <a:ln>
                  <a:noFill/>
                </a:ln>
                <a:solidFill>
                  <a:srgbClr val="0070C0"/>
                </a:solidFill>
                <a:effectLst/>
                <a:uLnTx/>
                <a:uFillTx/>
                <a:latin typeface="+mn-lt"/>
                <a:ea typeface="+mj-ea"/>
                <a:cs typeface="+mj-cs"/>
              </a:rPr>
              <a:t>Customer</a:t>
            </a:r>
            <a:endParaRPr kumimoji="0" lang="zh-TW" altLang="en-US" sz="4400" b="0" i="0" u="none" strike="noStrike" kern="1200" cap="none" spc="0" normalizeH="0" baseline="0" noProof="0" dirty="0">
              <a:ln>
                <a:noFill/>
              </a:ln>
              <a:solidFill>
                <a:srgbClr val="0070C0"/>
              </a:solidFill>
              <a:effectLst/>
              <a:uLnTx/>
              <a:uFillTx/>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46945E-18 -1.66512E-6 L 3.46945E-18 -2.56667 " pathEditMode="fixed" rAng="0" ptsTypes="AA">
                                      <p:cBhvr>
                                        <p:cTn id="6" dur="12000" fill="hold"/>
                                        <p:tgtEl>
                                          <p:spTgt spid="2"/>
                                        </p:tgtEl>
                                        <p:attrNameLst>
                                          <p:attrName>ppt_x</p:attrName>
                                          <p:attrName>ppt_y</p:attrName>
                                        </p:attrNameLst>
                                      </p:cBhvr>
                                      <p:rCtr x="0" y="-1283"/>
                                    </p:animMotion>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8400"/>
            <a:ext cx="8229600" cy="1143000"/>
          </a:xfrm>
        </p:spPr>
        <p:txBody>
          <a:bodyPr>
            <a:noAutofit/>
          </a:bodyPr>
          <a:lstStyle/>
          <a:p>
            <a:r>
              <a:rPr lang="zh-TW" altLang="en-US" dirty="0" smtClean="0">
                <a:latin typeface="華康儷中黑" pitchFamily="49" charset="-120"/>
                <a:ea typeface="華康儷中黑" pitchFamily="49" charset="-120"/>
              </a:rPr>
              <a:t>為甚麼你需要入門網站？</a:t>
            </a:r>
            <a:r>
              <a:rPr lang="en-US" dirty="0" smtClean="0"/>
              <a:t/>
            </a:r>
            <a:br>
              <a:rPr lang="en-US" dirty="0" smtClean="0"/>
            </a:br>
            <a:r>
              <a:rPr lang="en-US" dirty="0" smtClean="0"/>
              <a:t/>
            </a:r>
            <a:br>
              <a:rPr lang="en-US" dirty="0" smtClean="0"/>
            </a:br>
            <a:r>
              <a:rPr lang="en-US" dirty="0" smtClean="0"/>
              <a:t>Why do you need a portal?</a:t>
            </a:r>
            <a:endParaRPr lang="en-US" dirty="0"/>
          </a:p>
        </p:txBody>
      </p:sp>
    </p:spTree>
    <p:extLst>
      <p:ext uri="{BB962C8B-B14F-4D97-AF65-F5344CB8AC3E}">
        <p14:creationId xmlns="" xmlns:p14="http://schemas.microsoft.com/office/powerpoint/2010/main" val="9593545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34" name="AutoShape 10" descr="https://jira.marketamerica.com/secure/attachment/333709/HKG_CHI_20131018_cs19403_foodcampaign_lp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1035" name="Picture 11"/>
          <p:cNvPicPr>
            <a:picLocks noChangeAspect="1" noChangeArrowheads="1"/>
          </p:cNvPicPr>
          <p:nvPr/>
        </p:nvPicPr>
        <p:blipFill>
          <a:blip r:embed="rId2" cstate="print"/>
          <a:srcRect b="59683"/>
          <a:stretch>
            <a:fillRect/>
          </a:stretch>
        </p:blipFill>
        <p:spPr bwMode="auto">
          <a:xfrm>
            <a:off x="1572000" y="-304800"/>
            <a:ext cx="6048000" cy="8763000"/>
          </a:xfrm>
          <a:prstGeom prst="rect">
            <a:avLst/>
          </a:prstGeom>
          <a:noFill/>
          <a:ln w="9525">
            <a:noFill/>
            <a:miter lim="800000"/>
            <a:headEnd/>
            <a:tailEnd/>
          </a:ln>
          <a:effectLst/>
        </p:spPr>
      </p:pic>
      <p:sp>
        <p:nvSpPr>
          <p:cNvPr id="16" name="Rectangle 15"/>
          <p:cNvSpPr/>
          <p:nvPr/>
        </p:nvSpPr>
        <p:spPr>
          <a:xfrm>
            <a:off x="3733800" y="990600"/>
            <a:ext cx="2743200" cy="3276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35"/>
                                        </p:tgtEl>
                                      </p:cBhvr>
                                      <p:by x="150000" y="150000"/>
                                    </p:animScale>
                                  </p:childTnLst>
                                </p:cTn>
                              </p:par>
                              <p:par>
                                <p:cTn id="7" presetID="35" presetClass="path" presetSubtype="0" accel="50000" decel="50000" fill="hold" nodeType="withEffect">
                                  <p:stCondLst>
                                    <p:cond delay="0"/>
                                  </p:stCondLst>
                                  <p:childTnLst>
                                    <p:animMotion origin="layout" path="M 0 0  L -0.25 0  E" pathEditMode="relative" ptsTypes="">
                                      <p:cBhvr>
                                        <p:cTn id="8" dur="2000" fill="hold"/>
                                        <p:tgtEl>
                                          <p:spTgt spid="1035"/>
                                        </p:tgtEl>
                                        <p:attrNameLst>
                                          <p:attrName>ppt_x</p:attrName>
                                          <p:attrName>ppt_y</p:attrName>
                                        </p:attrNameLst>
                                      </p:cBhvr>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96963" name="Picture 3"/>
          <p:cNvPicPr>
            <a:picLocks noChangeAspect="1" noChangeArrowheads="1"/>
          </p:cNvPicPr>
          <p:nvPr/>
        </p:nvPicPr>
        <p:blipFill>
          <a:blip r:embed="rId2" cstate="print"/>
          <a:srcRect/>
          <a:stretch>
            <a:fillRect/>
          </a:stretch>
        </p:blipFill>
        <p:spPr bwMode="auto">
          <a:xfrm>
            <a:off x="-14514" y="-641716"/>
            <a:ext cx="9144000" cy="7438030"/>
          </a:xfrm>
          <a:prstGeom prst="rect">
            <a:avLst/>
          </a:prstGeom>
          <a:noFill/>
          <a:ln w="9525">
            <a:noFill/>
            <a:miter lim="800000"/>
            <a:headEnd/>
            <a:tailEnd/>
          </a:ln>
        </p:spPr>
      </p:pic>
      <p:sp>
        <p:nvSpPr>
          <p:cNvPr id="1034" name="AutoShape 10" descr="https://jira.marketamerica.com/secure/attachment/333709/HKG_CHI_20131018_cs19403_foodcampaign_lp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 name="Rectangle 5"/>
          <p:cNvSpPr/>
          <p:nvPr/>
        </p:nvSpPr>
        <p:spPr>
          <a:xfrm>
            <a:off x="8062686" y="5348514"/>
            <a:ext cx="1019628" cy="486228"/>
          </a:xfrm>
          <a:prstGeom prst="rect">
            <a:avLst/>
          </a:prstGeom>
          <a:solidFill>
            <a:srgbClr val="FFFF00">
              <a:alpha val="30196"/>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par>
                          <p:cTn id="8" fill="hold">
                            <p:stCondLst>
                              <p:cond delay="1000"/>
                            </p:stCondLst>
                            <p:childTnLst>
                              <p:par>
                                <p:cTn id="9" presetID="35" presetClass="emph" presetSubtype="0" repeatCount="indefinite" fill="hold" grpId="1" nodeType="afterEffect">
                                  <p:stCondLst>
                                    <p:cond delay="1000"/>
                                  </p:stCondLst>
                                  <p:childTnLst>
                                    <p:anim calcmode="discrete" valueType="str">
                                      <p:cBhvr>
                                        <p:cTn id="10" dur="2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p:cNvPicPr>
            <a:picLocks noChangeAspect="1" noChangeArrowheads="1"/>
          </p:cNvPicPr>
          <p:nvPr/>
        </p:nvPicPr>
        <p:blipFill>
          <a:blip r:embed="rId2" cstate="print"/>
          <a:srcRect/>
          <a:stretch>
            <a:fillRect/>
          </a:stretch>
        </p:blipFill>
        <p:spPr bwMode="auto">
          <a:xfrm>
            <a:off x="0" y="-207006"/>
            <a:ext cx="9144000" cy="7079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792162"/>
          </a:xfrm>
        </p:spPr>
        <p:txBody>
          <a:bodyPr>
            <a:normAutofit fontScale="90000"/>
          </a:bodyPr>
          <a:lstStyle/>
          <a:p>
            <a:pPr algn="ctr">
              <a:lnSpc>
                <a:spcPct val="150000"/>
              </a:lnSpc>
            </a:pPr>
            <a:r>
              <a:rPr lang="en-US" dirty="0" smtClean="0">
                <a:solidFill>
                  <a:schemeClr val="accent3"/>
                </a:solidFill>
              </a:rPr>
              <a:t/>
            </a:r>
            <a:br>
              <a:rPr lang="en-US" dirty="0" smtClean="0">
                <a:solidFill>
                  <a:schemeClr val="accent3"/>
                </a:solidFill>
              </a:rPr>
            </a:br>
            <a:r>
              <a:rPr lang="zh-TW" altLang="en-US" sz="4000" dirty="0" smtClean="0">
                <a:solidFill>
                  <a:schemeClr val="accent3"/>
                </a:solidFill>
                <a:latin typeface="華康儷中黑" pitchFamily="49" charset="-120"/>
                <a:ea typeface="華康儷中黑" pitchFamily="49" charset="-120"/>
              </a:rPr>
              <a:t>卓越表現</a:t>
            </a:r>
            <a:r>
              <a:rPr lang="zh-TW" altLang="en-US" sz="4000" dirty="0" smtClean="0">
                <a:latin typeface="華康儷中黑" pitchFamily="49" charset="-120"/>
                <a:ea typeface="華康儷中黑" pitchFamily="49" charset="-120"/>
              </a:rPr>
              <a:t>夥伴商店</a:t>
            </a:r>
            <a:r>
              <a:rPr lang="en-US" dirty="0" smtClean="0">
                <a:solidFill>
                  <a:schemeClr val="accent3"/>
                </a:solidFill>
              </a:rPr>
              <a:t/>
            </a:r>
            <a:br>
              <a:rPr lang="en-US" dirty="0" smtClean="0">
                <a:solidFill>
                  <a:schemeClr val="accent3"/>
                </a:solidFill>
              </a:rPr>
            </a:br>
            <a:r>
              <a:rPr lang="en-US" dirty="0" smtClean="0">
                <a:solidFill>
                  <a:schemeClr val="accent3"/>
                </a:solidFill>
              </a:rPr>
              <a:t>Top Performing</a:t>
            </a:r>
            <a:r>
              <a:rPr lang="en-US" dirty="0" smtClean="0">
                <a:solidFill>
                  <a:schemeClr val="tx2">
                    <a:lumMod val="60000"/>
                    <a:lumOff val="40000"/>
                  </a:schemeClr>
                </a:solidFill>
              </a:rPr>
              <a:t> </a:t>
            </a:r>
            <a:r>
              <a:rPr lang="en-US" dirty="0" smtClean="0"/>
              <a:t>Partner Stores</a:t>
            </a:r>
          </a:p>
        </p:txBody>
      </p:sp>
    </p:spTree>
    <p:extLst>
      <p:ext uri="{BB962C8B-B14F-4D97-AF65-F5344CB8AC3E}">
        <p14:creationId xmlns="" xmlns:p14="http://schemas.microsoft.com/office/powerpoint/2010/main" val="15460961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gs>
            <a:gs pos="47000">
              <a:schemeClr val="accent2">
                <a:lumMod val="90000"/>
                <a:lumOff val="10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Animated</a:t>
            </a:r>
            <a:r>
              <a:rPr lang="en-US" dirty="0" smtClean="0">
                <a:solidFill>
                  <a:schemeClr val="tx2">
                    <a:lumMod val="60000"/>
                    <a:lumOff val="40000"/>
                  </a:schemeClr>
                </a:solidFill>
              </a:rPr>
              <a:t> </a:t>
            </a:r>
            <a:r>
              <a:rPr lang="en-US" dirty="0" smtClean="0"/>
              <a:t>or Static?</a:t>
            </a:r>
          </a:p>
        </p:txBody>
      </p:sp>
      <p:sp>
        <p:nvSpPr>
          <p:cNvPr id="3" name="Content Placeholder 2"/>
          <p:cNvSpPr>
            <a:spLocks noGrp="1"/>
          </p:cNvSpPr>
          <p:nvPr>
            <p:ph idx="1"/>
          </p:nvPr>
        </p:nvSpPr>
        <p:spPr/>
        <p:txBody>
          <a:bodyPr/>
          <a:lstStyle/>
          <a:p>
            <a:endParaRPr lang="en-US" dirty="0"/>
          </a:p>
        </p:txBody>
      </p:sp>
      <p:pic>
        <p:nvPicPr>
          <p:cNvPr id="2050" name="Picture 2" descr="C:\Users\markm\Downloads\shutterstock_13207434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0886"/>
            <a:ext cx="9144001" cy="6868886"/>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markm\Desktop\2013 MAIC\creative\starburst1.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00" y="-10886"/>
            <a:ext cx="10668000" cy="717368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ounded Rectangle 3"/>
          <p:cNvSpPr/>
          <p:nvPr/>
        </p:nvSpPr>
        <p:spPr>
          <a:xfrm>
            <a:off x="990600" y="4800600"/>
            <a:ext cx="9296400" cy="1828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zh-TW" altLang="en-US" sz="2200" b="1" dirty="0" smtClean="0">
                <a:solidFill>
                  <a:prstClr val="white"/>
                </a:solidFill>
                <a:latin typeface="華康儷中黑" pitchFamily="49" charset="-120"/>
                <a:ea typeface="華康儷中黑" pitchFamily="49" charset="-120"/>
              </a:rPr>
              <a:t>星晨旅遊</a:t>
            </a:r>
            <a:r>
              <a:rPr lang="zh-TW" altLang="en-US" sz="2400" b="1" dirty="0" smtClean="0">
                <a:solidFill>
                  <a:prstClr val="white"/>
                </a:solidFill>
                <a:latin typeface="華康儷中黑" pitchFamily="49" charset="-120"/>
                <a:ea typeface="華康儷中黑" pitchFamily="49" charset="-120"/>
              </a:rPr>
              <a:t> </a:t>
            </a:r>
            <a:endParaRPr lang="en-US" altLang="zh-TW" sz="2400" b="1" dirty="0" smtClean="0">
              <a:solidFill>
                <a:prstClr val="white"/>
              </a:solidFill>
              <a:latin typeface="華康儷中黑" pitchFamily="49" charset="-120"/>
              <a:ea typeface="華康儷中黑" pitchFamily="49" charset="-120"/>
            </a:endParaRPr>
          </a:p>
          <a:p>
            <a:r>
              <a:rPr lang="en-US" altLang="zh-TW" sz="2000" b="1" dirty="0" smtClean="0">
                <a:solidFill>
                  <a:prstClr val="white"/>
                </a:solidFill>
              </a:rPr>
              <a:t>Morning Star Travel</a:t>
            </a:r>
          </a:p>
          <a:p>
            <a:r>
              <a:rPr lang="en-US" sz="2400" b="1" dirty="0" smtClean="0">
                <a:solidFill>
                  <a:prstClr val="white"/>
                </a:solidFill>
              </a:rPr>
              <a:t>2% IBV</a:t>
            </a:r>
          </a:p>
        </p:txBody>
      </p:sp>
      <p:sp>
        <p:nvSpPr>
          <p:cNvPr id="6" name="TextBox 5"/>
          <p:cNvSpPr txBox="1"/>
          <p:nvPr/>
        </p:nvSpPr>
        <p:spPr>
          <a:xfrm>
            <a:off x="4847743" y="5194300"/>
            <a:ext cx="2792752" cy="707886"/>
          </a:xfrm>
          <a:prstGeom prst="rect">
            <a:avLst/>
          </a:prstGeom>
          <a:noFill/>
        </p:spPr>
        <p:txBody>
          <a:bodyPr wrap="none" rtlCol="0">
            <a:spAutoFit/>
          </a:bodyPr>
          <a:lstStyle/>
          <a:p>
            <a:r>
              <a:rPr lang="zh-TW" altLang="en-US" sz="20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共付 </a:t>
            </a:r>
            <a:r>
              <a:rPr lang="en-US"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Paid out:</a:t>
            </a:r>
          </a:p>
          <a:p>
            <a:r>
              <a:rPr lang="zh-TW" altLang="en-US" sz="20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超過 </a:t>
            </a:r>
            <a:r>
              <a:rPr lang="en-US"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Over 1,900 IBV</a:t>
            </a:r>
          </a:p>
        </p:txBody>
      </p:sp>
      <p:pic>
        <p:nvPicPr>
          <p:cNvPr id="9" name="Picture 3" descr="O:\DS_SC\Partner Store Program\PS Agreement\Morning Star Travel Service Limited\MS logo_3.png"/>
          <p:cNvPicPr>
            <a:picLocks noChangeAspect="1" noChangeArrowheads="1"/>
          </p:cNvPicPr>
          <p:nvPr/>
        </p:nvPicPr>
        <p:blipFill>
          <a:blip r:embed="rId5" cstate="print"/>
          <a:stretch>
            <a:fillRect/>
          </a:stretch>
        </p:blipFill>
        <p:spPr bwMode="auto">
          <a:xfrm>
            <a:off x="2209800" y="2057400"/>
            <a:ext cx="4114800" cy="1629236"/>
          </a:xfrm>
          <a:prstGeom prst="rect">
            <a:avLst/>
          </a:prstGeom>
          <a:noFill/>
          <a:ln>
            <a:noFill/>
          </a:ln>
        </p:spPr>
      </p:pic>
    </p:spTree>
    <p:extLst>
      <p:ext uri="{BB962C8B-B14F-4D97-AF65-F5344CB8AC3E}">
        <p14:creationId xmlns="" xmlns:p14="http://schemas.microsoft.com/office/powerpoint/2010/main" val="1921783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4*#ppt_w"/>
                                          </p:val>
                                        </p:tav>
                                        <p:tav tm="100000">
                                          <p:val>
                                            <p:strVal val="#ppt_w"/>
                                          </p:val>
                                        </p:tav>
                                      </p:tavLst>
                                    </p:anim>
                                    <p:anim calcmode="lin" valueType="num">
                                      <p:cBhvr>
                                        <p:cTn id="20"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Animated</a:t>
            </a:r>
            <a:r>
              <a:rPr lang="en-US" dirty="0" smtClean="0">
                <a:solidFill>
                  <a:schemeClr val="tx2">
                    <a:lumMod val="60000"/>
                    <a:lumOff val="40000"/>
                  </a:schemeClr>
                </a:solidFill>
              </a:rPr>
              <a:t> </a:t>
            </a:r>
            <a:r>
              <a:rPr lang="en-US" dirty="0" smtClean="0"/>
              <a:t>or Static?</a:t>
            </a:r>
          </a:p>
        </p:txBody>
      </p:sp>
      <p:sp>
        <p:nvSpPr>
          <p:cNvPr id="3" name="Content Placeholder 2"/>
          <p:cNvSpPr>
            <a:spLocks noGrp="1"/>
          </p:cNvSpPr>
          <p:nvPr>
            <p:ph idx="1"/>
          </p:nvPr>
        </p:nvSpPr>
        <p:spPr/>
        <p:txBody>
          <a:bodyPr/>
          <a:lstStyle/>
          <a:p>
            <a:endParaRPr lang="en-US" dirty="0"/>
          </a:p>
        </p:txBody>
      </p:sp>
      <p:pic>
        <p:nvPicPr>
          <p:cNvPr id="2050" name="Picture 2" descr="C:\Users\markm\Downloads\shutterstock_13207434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0886"/>
            <a:ext cx="9144001" cy="6868886"/>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markm\Desktop\2013 MAIC\creative\starburst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0" y="533400"/>
            <a:ext cx="10668000" cy="717368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ounded Rectangle 3"/>
          <p:cNvSpPr/>
          <p:nvPr/>
        </p:nvSpPr>
        <p:spPr>
          <a:xfrm>
            <a:off x="990600" y="4800600"/>
            <a:ext cx="9296400" cy="1828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zh-TW" altLang="en-US" sz="2200" b="1" dirty="0" smtClean="0">
                <a:solidFill>
                  <a:prstClr val="white"/>
                </a:solidFill>
                <a:latin typeface="華康儷中黑" pitchFamily="49" charset="-120"/>
                <a:ea typeface="華康儷中黑" pitchFamily="49" charset="-120"/>
              </a:rPr>
              <a:t>沙嗲王</a:t>
            </a:r>
            <a:r>
              <a:rPr lang="zh-TW" altLang="en-US" sz="2400" b="1" dirty="0" smtClean="0">
                <a:solidFill>
                  <a:prstClr val="white"/>
                </a:solidFill>
                <a:latin typeface="華康儷中黑" pitchFamily="49" charset="-120"/>
                <a:ea typeface="華康儷中黑" pitchFamily="49" charset="-120"/>
              </a:rPr>
              <a:t> </a:t>
            </a:r>
            <a:endParaRPr lang="en-US" altLang="zh-TW" sz="2400" b="1" dirty="0" smtClean="0">
              <a:solidFill>
                <a:prstClr val="white"/>
              </a:solidFill>
              <a:latin typeface="華康儷中黑" pitchFamily="49" charset="-120"/>
              <a:ea typeface="華康儷中黑" pitchFamily="49" charset="-120"/>
            </a:endParaRPr>
          </a:p>
          <a:p>
            <a:r>
              <a:rPr lang="en-US" altLang="zh-TW" sz="2000" b="1" dirty="0" err="1" smtClean="0">
                <a:solidFill>
                  <a:prstClr val="white"/>
                </a:solidFill>
              </a:rPr>
              <a:t>Satay</a:t>
            </a:r>
            <a:r>
              <a:rPr lang="en-US" altLang="zh-TW" sz="2000" b="1" dirty="0" smtClean="0">
                <a:solidFill>
                  <a:prstClr val="white"/>
                </a:solidFill>
              </a:rPr>
              <a:t> King</a:t>
            </a:r>
          </a:p>
          <a:p>
            <a:r>
              <a:rPr lang="en-US" sz="2400" b="1" dirty="0" smtClean="0">
                <a:solidFill>
                  <a:prstClr val="white"/>
                </a:solidFill>
              </a:rPr>
              <a:t>5% IBV</a:t>
            </a:r>
          </a:p>
          <a:p>
            <a:r>
              <a:rPr lang="en-US" altLang="zh-TW" sz="2400" b="1" dirty="0" smtClean="0">
                <a:solidFill>
                  <a:prstClr val="white"/>
                </a:solidFill>
              </a:rPr>
              <a:t>2% Cashback</a:t>
            </a:r>
          </a:p>
        </p:txBody>
      </p:sp>
      <p:sp>
        <p:nvSpPr>
          <p:cNvPr id="6" name="TextBox 5"/>
          <p:cNvSpPr txBox="1"/>
          <p:nvPr/>
        </p:nvSpPr>
        <p:spPr>
          <a:xfrm>
            <a:off x="3650073" y="4953000"/>
            <a:ext cx="5341527" cy="1323439"/>
          </a:xfrm>
          <a:prstGeom prst="rect">
            <a:avLst/>
          </a:prstGeom>
          <a:noFill/>
        </p:spPr>
        <p:txBody>
          <a:bodyPr wrap="none" rtlCol="0">
            <a:spAutoFit/>
          </a:bodyPr>
          <a:lstStyle/>
          <a:p>
            <a:r>
              <a:rPr lang="zh-TW" altLang="en-US" sz="20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共付 </a:t>
            </a:r>
            <a:r>
              <a:rPr lang="en-US"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Paid out:</a:t>
            </a:r>
          </a:p>
          <a:p>
            <a:r>
              <a:rPr lang="zh-TW" altLang="en-US" sz="20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超過 </a:t>
            </a:r>
            <a:r>
              <a:rPr lang="en-US"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Over 1,900 IBV</a:t>
            </a:r>
          </a:p>
          <a:p>
            <a:r>
              <a:rPr lang="zh-TW" altLang="en-US" sz="20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超過 </a:t>
            </a:r>
            <a:r>
              <a:rPr lang="en-US" altLang="zh-TW"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Over $10,000 </a:t>
            </a:r>
            <a:r>
              <a:rPr lang="zh-TW" altLang="en-US" sz="20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altLang="zh-TW"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in Cashback</a:t>
            </a:r>
          </a:p>
          <a:p>
            <a:endParaRPr lang="en-US"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pic>
        <p:nvPicPr>
          <p:cNvPr id="292868" name="Picture 4" descr="M:\Partner Stores Program\Logo_etc_PS\Satay King\Satay King_logo.jpg"/>
          <p:cNvPicPr>
            <a:picLocks noChangeAspect="1" noChangeArrowheads="1"/>
          </p:cNvPicPr>
          <p:nvPr/>
        </p:nvPicPr>
        <p:blipFill>
          <a:blip r:embed="rId4" cstate="print">
            <a:clrChange>
              <a:clrFrom>
                <a:srgbClr val="FDFDFD"/>
              </a:clrFrom>
              <a:clrTo>
                <a:srgbClr val="FDFDFD">
                  <a:alpha val="0"/>
                </a:srgbClr>
              </a:clrTo>
            </a:clrChange>
          </a:blip>
          <a:srcRect/>
          <a:stretch>
            <a:fillRect/>
          </a:stretch>
        </p:blipFill>
        <p:spPr bwMode="auto">
          <a:xfrm>
            <a:off x="3200400" y="1295400"/>
            <a:ext cx="2448000" cy="2732750"/>
          </a:xfrm>
          <a:prstGeom prst="rect">
            <a:avLst/>
          </a:prstGeom>
          <a:noFill/>
        </p:spPr>
      </p:pic>
    </p:spTree>
    <p:extLst>
      <p:ext uri="{BB962C8B-B14F-4D97-AF65-F5344CB8AC3E}">
        <p14:creationId xmlns="" xmlns:p14="http://schemas.microsoft.com/office/powerpoint/2010/main" val="192178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2868"/>
                                        </p:tgtEl>
                                        <p:attrNameLst>
                                          <p:attrName>style.visibility</p:attrName>
                                        </p:attrNameLst>
                                      </p:cBhvr>
                                      <p:to>
                                        <p:strVal val="visible"/>
                                      </p:to>
                                    </p:set>
                                    <p:animEffect transition="in" filter="fade">
                                      <p:cBhvr>
                                        <p:cTn id="7" dur="2000"/>
                                        <p:tgtEl>
                                          <p:spTgt spid="292868"/>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childTnLst>
                          </p:cTn>
                        </p:par>
                        <p:par>
                          <p:cTn id="11" fill="hold">
                            <p:stCondLst>
                              <p:cond delay="2000"/>
                            </p:stCondLst>
                            <p:childTnLst>
                              <p:par>
                                <p:cTn id="12" presetID="22" presetClass="entr" presetSubtype="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4*#ppt_w"/>
                                          </p:val>
                                        </p:tav>
                                        <p:tav tm="100000">
                                          <p:val>
                                            <p:strVal val="#ppt_w"/>
                                          </p:val>
                                        </p:tav>
                                      </p:tavLst>
                                    </p:anim>
                                    <p:anim calcmode="lin" valueType="num">
                                      <p:cBhvr>
                                        <p:cTn id="20"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gs>
            <a:gs pos="47000">
              <a:schemeClr val="accent2">
                <a:lumMod val="90000"/>
                <a:lumOff val="10000"/>
              </a:schemeClr>
            </a:gs>
          </a:gsLst>
          <a:lin ang="5400000" scaled="0"/>
          <a:tileRect/>
        </a:gradFill>
        <a:effectLst/>
      </p:bgPr>
    </p:bg>
    <p:spTree>
      <p:nvGrpSpPr>
        <p:cNvPr id="1" name=""/>
        <p:cNvGrpSpPr/>
        <p:nvPr/>
      </p:nvGrpSpPr>
      <p:grpSpPr>
        <a:xfrm>
          <a:off x="0" y="0"/>
          <a:ext cx="0" cy="0"/>
          <a:chOff x="0" y="0"/>
          <a:chExt cx="0" cy="0"/>
        </a:xfrm>
      </p:grpSpPr>
      <p:sp>
        <p:nvSpPr>
          <p:cNvPr id="9" name="TextBox 8"/>
          <p:cNvSpPr txBox="1"/>
          <p:nvPr/>
        </p:nvSpPr>
        <p:spPr>
          <a:xfrm>
            <a:off x="3650073" y="4953000"/>
            <a:ext cx="5341527" cy="1323439"/>
          </a:xfrm>
          <a:prstGeom prst="rect">
            <a:avLst/>
          </a:prstGeom>
          <a:noFill/>
        </p:spPr>
        <p:txBody>
          <a:bodyPr wrap="none" rtlCol="0">
            <a:spAutoFit/>
          </a:bodyPr>
          <a:lstStyle/>
          <a:p>
            <a:r>
              <a:rPr lang="zh-TW" altLang="en-US" sz="20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共付 </a:t>
            </a:r>
            <a:r>
              <a:rPr lang="en-US"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Paid out:</a:t>
            </a:r>
          </a:p>
          <a:p>
            <a:r>
              <a:rPr lang="zh-TW" altLang="en-US" sz="20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超過 </a:t>
            </a:r>
            <a:r>
              <a:rPr lang="en-US"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Over 1,900 IBV</a:t>
            </a:r>
          </a:p>
          <a:p>
            <a:r>
              <a:rPr lang="zh-TW" altLang="en-US" sz="20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超過 </a:t>
            </a:r>
            <a:r>
              <a:rPr lang="en-US" altLang="zh-TW"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Over $50,000 </a:t>
            </a:r>
            <a:r>
              <a:rPr lang="zh-TW" altLang="en-US" sz="20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altLang="zh-TW"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in Cashback</a:t>
            </a:r>
          </a:p>
          <a:p>
            <a:endParaRPr lang="en-US"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Title 1"/>
          <p:cNvSpPr>
            <a:spLocks noGrp="1"/>
          </p:cNvSpPr>
          <p:nvPr>
            <p:ph type="title"/>
          </p:nvPr>
        </p:nvSpPr>
        <p:spPr/>
        <p:txBody>
          <a:bodyPr/>
          <a:lstStyle/>
          <a:p>
            <a:r>
              <a:rPr lang="en-US" dirty="0" smtClean="0">
                <a:solidFill>
                  <a:schemeClr val="accent3"/>
                </a:solidFill>
              </a:rPr>
              <a:t>Animated</a:t>
            </a:r>
            <a:r>
              <a:rPr lang="en-US" dirty="0" smtClean="0">
                <a:solidFill>
                  <a:schemeClr val="tx2">
                    <a:lumMod val="60000"/>
                    <a:lumOff val="40000"/>
                  </a:schemeClr>
                </a:solidFill>
              </a:rPr>
              <a:t> </a:t>
            </a:r>
            <a:r>
              <a:rPr lang="en-US" dirty="0" smtClean="0"/>
              <a:t>or Static?</a:t>
            </a:r>
          </a:p>
        </p:txBody>
      </p:sp>
      <p:sp>
        <p:nvSpPr>
          <p:cNvPr id="3" name="Content Placeholder 2"/>
          <p:cNvSpPr>
            <a:spLocks noGrp="1"/>
          </p:cNvSpPr>
          <p:nvPr>
            <p:ph idx="1"/>
          </p:nvPr>
        </p:nvSpPr>
        <p:spPr/>
        <p:txBody>
          <a:bodyPr/>
          <a:lstStyle/>
          <a:p>
            <a:endParaRPr lang="en-US" dirty="0"/>
          </a:p>
        </p:txBody>
      </p:sp>
      <p:pic>
        <p:nvPicPr>
          <p:cNvPr id="2050" name="Picture 2" descr="C:\Users\markm\Downloads\shutterstock_13207434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0886"/>
            <a:ext cx="9144001" cy="6868886"/>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markm\Desktop\2013 MAIC\creative\starburst1.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00" y="-10886"/>
            <a:ext cx="10668000" cy="717368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ounded Rectangle 3"/>
          <p:cNvSpPr/>
          <p:nvPr/>
        </p:nvSpPr>
        <p:spPr>
          <a:xfrm>
            <a:off x="990600" y="4800600"/>
            <a:ext cx="9296400" cy="1828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zh-TW" altLang="en-US" sz="2200" b="1" dirty="0" smtClean="0">
                <a:solidFill>
                  <a:prstClr val="white"/>
                </a:solidFill>
                <a:latin typeface="華康儷中黑" pitchFamily="49" charset="-120"/>
                <a:ea typeface="華康儷中黑" pitchFamily="49" charset="-120"/>
              </a:rPr>
              <a:t>寶島之家</a:t>
            </a:r>
            <a:r>
              <a:rPr lang="zh-TW" altLang="en-US" sz="2400" b="1" dirty="0" smtClean="0">
                <a:solidFill>
                  <a:prstClr val="white"/>
                </a:solidFill>
                <a:latin typeface="華康儷中黑" pitchFamily="49" charset="-120"/>
                <a:ea typeface="華康儷中黑" pitchFamily="49" charset="-120"/>
              </a:rPr>
              <a:t> </a:t>
            </a:r>
            <a:endParaRPr lang="en-US" altLang="zh-TW" sz="2400" b="1" dirty="0" smtClean="0">
              <a:solidFill>
                <a:prstClr val="white"/>
              </a:solidFill>
              <a:latin typeface="華康儷中黑" pitchFamily="49" charset="-120"/>
              <a:ea typeface="華康儷中黑" pitchFamily="49" charset="-120"/>
            </a:endParaRPr>
          </a:p>
          <a:p>
            <a:r>
              <a:rPr lang="en-US" altLang="zh-TW" sz="2000" b="1" dirty="0" smtClean="0">
                <a:solidFill>
                  <a:prstClr val="white"/>
                </a:solidFill>
              </a:rPr>
              <a:t>Formosa Family</a:t>
            </a:r>
          </a:p>
          <a:p>
            <a:r>
              <a:rPr lang="en-US" sz="2400" b="1" dirty="0" smtClean="0">
                <a:solidFill>
                  <a:prstClr val="white"/>
                </a:solidFill>
              </a:rPr>
              <a:t>5% IBV</a:t>
            </a:r>
          </a:p>
          <a:p>
            <a:r>
              <a:rPr lang="en-US" altLang="zh-TW" sz="2400" b="1" dirty="0" smtClean="0">
                <a:solidFill>
                  <a:prstClr val="white"/>
                </a:solidFill>
              </a:rPr>
              <a:t>5% Cashback</a:t>
            </a:r>
          </a:p>
        </p:txBody>
      </p:sp>
      <p:pic>
        <p:nvPicPr>
          <p:cNvPr id="291842" name="Picture 2" descr="M:\Partner Stores Program\Logo_etc_PS\Formosa Family寶島之家\FormosaFamily_Logo.png"/>
          <p:cNvPicPr>
            <a:picLocks noChangeAspect="1" noChangeArrowheads="1"/>
          </p:cNvPicPr>
          <p:nvPr/>
        </p:nvPicPr>
        <p:blipFill>
          <a:blip r:embed="rId5" cstate="print"/>
          <a:srcRect/>
          <a:stretch>
            <a:fillRect/>
          </a:stretch>
        </p:blipFill>
        <p:spPr bwMode="auto">
          <a:xfrm>
            <a:off x="2743200" y="1600200"/>
            <a:ext cx="3200400" cy="2113435"/>
          </a:xfrm>
          <a:prstGeom prst="rect">
            <a:avLst/>
          </a:prstGeom>
          <a:noFill/>
          <a:effectLst>
            <a:glow rad="228600">
              <a:schemeClr val="bg1">
                <a:alpha val="40000"/>
              </a:schemeClr>
            </a:glow>
          </a:effectLst>
        </p:spPr>
      </p:pic>
      <p:sp>
        <p:nvSpPr>
          <p:cNvPr id="11" name="TextBox 10"/>
          <p:cNvSpPr txBox="1"/>
          <p:nvPr/>
        </p:nvSpPr>
        <p:spPr>
          <a:xfrm>
            <a:off x="3802473" y="5105400"/>
            <a:ext cx="5341527" cy="1323439"/>
          </a:xfrm>
          <a:prstGeom prst="rect">
            <a:avLst/>
          </a:prstGeom>
          <a:noFill/>
        </p:spPr>
        <p:txBody>
          <a:bodyPr wrap="none" rtlCol="0">
            <a:spAutoFit/>
          </a:bodyPr>
          <a:lstStyle/>
          <a:p>
            <a:r>
              <a:rPr lang="zh-TW" altLang="en-US" sz="20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共付 </a:t>
            </a:r>
            <a:r>
              <a:rPr lang="en-US"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Paid out:</a:t>
            </a:r>
          </a:p>
          <a:p>
            <a:r>
              <a:rPr lang="zh-TW" altLang="en-US" sz="20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超過 </a:t>
            </a:r>
            <a:r>
              <a:rPr lang="en-US"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Over 2,500 IBV</a:t>
            </a:r>
          </a:p>
          <a:p>
            <a:r>
              <a:rPr lang="zh-TW" altLang="en-US" sz="20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超過 </a:t>
            </a:r>
            <a:r>
              <a:rPr lang="en-US" altLang="zh-TW"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Over $19,000 </a:t>
            </a:r>
            <a:r>
              <a:rPr lang="zh-TW" altLang="en-US" sz="20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 </a:t>
            </a:r>
            <a:r>
              <a:rPr lang="en-US" altLang="zh-TW"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in Cashback</a:t>
            </a:r>
          </a:p>
          <a:p>
            <a:endParaRPr lang="en-US"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extLst>
      <p:ext uri="{BB962C8B-B14F-4D97-AF65-F5344CB8AC3E}">
        <p14:creationId xmlns="" xmlns:p14="http://schemas.microsoft.com/office/powerpoint/2010/main" val="1921783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fade">
                                      <p:cBhvr>
                                        <p:cTn id="7" dur="2000"/>
                                        <p:tgtEl>
                                          <p:spTgt spid="291842"/>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childTnLst>
                          </p:cTn>
                        </p:par>
                        <p:par>
                          <p:cTn id="11" fill="hold">
                            <p:stCondLst>
                              <p:cond delay="2000"/>
                            </p:stCondLst>
                            <p:childTnLst>
                              <p:par>
                                <p:cTn id="12" presetID="22" presetClass="entr" presetSubtype="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strVal val="4*#ppt_w"/>
                                          </p:val>
                                        </p:tav>
                                        <p:tav tm="100000">
                                          <p:val>
                                            <p:strVal val="#ppt_w"/>
                                          </p:val>
                                        </p:tav>
                                      </p:tavLst>
                                    </p:anim>
                                    <p:anim calcmode="lin" valueType="num">
                                      <p:cBhvr>
                                        <p:cTn id="20"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arkm\Desktop\Marc 2012 IC Presentations\Hot Deals Image\HOTDEALS.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59782"/>
          <a:stretch/>
        </p:blipFill>
        <p:spPr bwMode="auto">
          <a:xfrm>
            <a:off x="-762000" y="0"/>
            <a:ext cx="1097279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2819400" y="304800"/>
            <a:ext cx="3810000" cy="1107996"/>
          </a:xfrm>
          <a:prstGeom prst="rect">
            <a:avLst/>
          </a:prstGeom>
          <a:noFill/>
        </p:spPr>
        <p:txBody>
          <a:bodyPr wrap="square" rtlCol="0">
            <a:spAutoFit/>
          </a:bodyPr>
          <a:lstStyle/>
          <a:p>
            <a:r>
              <a:rPr lang="zh-TW" altLang="en-US" sz="6600" dirty="0" smtClean="0">
                <a:solidFill>
                  <a:srgbClr val="FF0000"/>
                </a:solidFill>
                <a:effectLst>
                  <a:glow rad="228600">
                    <a:srgbClr val="9BBB59">
                      <a:satMod val="175000"/>
                      <a:alpha val="40000"/>
                    </a:srgbClr>
                  </a:glow>
                </a:effectLst>
                <a:latin typeface="華康儷中黑" pitchFamily="49" charset="-120"/>
                <a:ea typeface="華康儷中黑" pitchFamily="49" charset="-120"/>
              </a:rPr>
              <a:t>熱賣優惠</a:t>
            </a:r>
            <a:endParaRPr lang="zh-TW" altLang="en-US" sz="6600" dirty="0">
              <a:solidFill>
                <a:srgbClr val="FF0000"/>
              </a:solidFill>
              <a:effectLst>
                <a:glow rad="228600">
                  <a:srgbClr val="9BBB59">
                    <a:satMod val="175000"/>
                    <a:alpha val="40000"/>
                  </a:srgbClr>
                </a:glow>
              </a:effectLst>
              <a:latin typeface="華康儷中黑" pitchFamily="49" charset="-120"/>
              <a:ea typeface="華康儷中黑" pitchFamily="49" charset="-120"/>
            </a:endParaRPr>
          </a:p>
        </p:txBody>
      </p:sp>
    </p:spTree>
    <p:extLst>
      <p:ext uri="{BB962C8B-B14F-4D97-AF65-F5344CB8AC3E}">
        <p14:creationId xmlns="" xmlns:p14="http://schemas.microsoft.com/office/powerpoint/2010/main" val="34477621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dirty="0" smtClean="0">
                <a:latin typeface="華康儷中黑" pitchFamily="49" charset="-120"/>
                <a:ea typeface="華康儷中黑" pitchFamily="49" charset="-120"/>
              </a:rPr>
              <a:t>熱賣優惠和推廣</a:t>
            </a:r>
            <a:r>
              <a:rPr lang="zh-TW" altLang="en-US" dirty="0" smtClean="0"/>
              <a:t> </a:t>
            </a:r>
            <a:r>
              <a:rPr lang="en-US" altLang="zh-TW" dirty="0" smtClean="0"/>
              <a:t/>
            </a:r>
            <a:br>
              <a:rPr lang="en-US" altLang="zh-TW" dirty="0" smtClean="0"/>
            </a:br>
            <a:r>
              <a:rPr lang="en-US" dirty="0" smtClean="0"/>
              <a:t>Hot Deals &amp; Promotions</a:t>
            </a:r>
            <a:endParaRPr lang="en-US" dirty="0"/>
          </a:p>
        </p:txBody>
      </p:sp>
      <p:sp>
        <p:nvSpPr>
          <p:cNvPr id="3" name="Content Placeholder 2"/>
          <p:cNvSpPr>
            <a:spLocks noGrp="1"/>
          </p:cNvSpPr>
          <p:nvPr>
            <p:ph idx="1"/>
          </p:nvPr>
        </p:nvSpPr>
        <p:spPr>
          <a:xfrm>
            <a:off x="395288" y="1752600"/>
            <a:ext cx="8139112" cy="4535487"/>
          </a:xfrm>
        </p:spPr>
        <p:txBody>
          <a:bodyPr>
            <a:normAutofit/>
          </a:bodyPr>
          <a:lstStyle/>
          <a:p>
            <a:r>
              <a:rPr lang="zh-TW" altLang="en-US" sz="2800" dirty="0" smtClean="0">
                <a:latin typeface="華康儷中黑" pitchFamily="49" charset="-120"/>
                <a:ea typeface="華康儷中黑" pitchFamily="49" charset="-120"/>
              </a:rPr>
              <a:t>美安香港和夥伴商店的熱賣優惠已成為搜尋折扣和優惠的最佳熱點</a:t>
            </a:r>
            <a:endParaRPr lang="en-US" sz="2800" dirty="0" smtClean="0">
              <a:latin typeface="華康儷中黑" pitchFamily="49" charset="-120"/>
              <a:ea typeface="華康儷中黑" pitchFamily="49" charset="-120"/>
            </a:endParaRPr>
          </a:p>
          <a:p>
            <a:r>
              <a:rPr lang="en-US" sz="2800" dirty="0" smtClean="0"/>
              <a:t>Hot Deals has become the best place to find any special promotion or offer for any Market Hong Kong Product and a Partner Store</a:t>
            </a:r>
            <a:r>
              <a:rPr lang="en-US" sz="2000" dirty="0" smtClean="0"/>
              <a:t/>
            </a:r>
            <a:br>
              <a:rPr lang="en-US" sz="2000" dirty="0" smtClean="0"/>
            </a:br>
            <a:endParaRPr lang="en-US" dirty="0" smtClean="0"/>
          </a:p>
          <a:p>
            <a:endParaRPr lang="en-US" sz="2800" dirty="0" smtClean="0"/>
          </a:p>
        </p:txBody>
      </p:sp>
    </p:spTree>
    <p:extLst>
      <p:ext uri="{BB962C8B-B14F-4D97-AF65-F5344CB8AC3E}">
        <p14:creationId xmlns="" xmlns:p14="http://schemas.microsoft.com/office/powerpoint/2010/main" val="38435260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83970" name="Picture 2"/>
          <p:cNvPicPr>
            <a:picLocks noChangeAspect="1" noChangeArrowheads="1"/>
          </p:cNvPicPr>
          <p:nvPr/>
        </p:nvPicPr>
        <p:blipFill>
          <a:blip r:embed="rId2" cstate="print"/>
          <a:srcRect/>
          <a:stretch>
            <a:fillRect/>
          </a:stretch>
        </p:blipFill>
        <p:spPr bwMode="auto">
          <a:xfrm>
            <a:off x="0" y="67131"/>
            <a:ext cx="9180000" cy="6714669"/>
          </a:xfrm>
          <a:prstGeom prst="rect">
            <a:avLst/>
          </a:prstGeom>
          <a:noFill/>
          <a:ln w="9525">
            <a:noFill/>
            <a:miter lim="800000"/>
            <a:headEnd/>
            <a:tailEnd/>
          </a:ln>
        </p:spPr>
      </p:pic>
    </p:spTree>
    <p:extLst>
      <p:ext uri="{BB962C8B-B14F-4D97-AF65-F5344CB8AC3E}">
        <p14:creationId xmlns="" xmlns:p14="http://schemas.microsoft.com/office/powerpoint/2010/main" val="39259960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sz="3800" dirty="0" smtClean="0">
                <a:solidFill>
                  <a:prstClr val="white"/>
                </a:solidFill>
                <a:latin typeface="華康儷中黑" pitchFamily="49" charset="-120"/>
                <a:ea typeface="華康儷中黑" pitchFamily="49" charset="-120"/>
                <a:cs typeface="+mn-cs"/>
              </a:rPr>
              <a:t>網上購物 </a:t>
            </a:r>
            <a:r>
              <a:rPr lang="en-US" sz="3800" dirty="0" smtClean="0"/>
              <a:t>Online Shopping</a:t>
            </a:r>
            <a:endParaRPr lang="en-US" sz="3800" dirty="0"/>
          </a:p>
        </p:txBody>
      </p:sp>
      <p:pic>
        <p:nvPicPr>
          <p:cNvPr id="4" name="Picture 2" descr="C:\Users\markm\Desktop\Newspaper-hk.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804238">
            <a:off x="-1065395" y="1104984"/>
            <a:ext cx="8462625" cy="564615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5105400" y="1905000"/>
            <a:ext cx="4572000" cy="1585049"/>
          </a:xfrm>
          <a:prstGeom prst="rect">
            <a:avLst/>
          </a:prstGeom>
        </p:spPr>
        <p:txBody>
          <a:bodyPr>
            <a:spAutoFit/>
          </a:bodyPr>
          <a:lstStyle/>
          <a:p>
            <a:pPr algn="ctr"/>
            <a:r>
              <a:rPr lang="zh-TW" altLang="en-US" sz="2800" u="dbl" dirty="0" smtClean="0">
                <a:solidFill>
                  <a:prstClr val="white"/>
                </a:solidFill>
                <a:latin typeface="華康儷中黑" pitchFamily="49" charset="-120"/>
                <a:ea typeface="華康儷中黑" pitchFamily="49" charset="-120"/>
              </a:rPr>
              <a:t>財經消息</a:t>
            </a:r>
            <a:endParaRPr lang="en-US" altLang="zh-TW" sz="2800" u="dbl" dirty="0" smtClean="0">
              <a:solidFill>
                <a:prstClr val="white"/>
              </a:solidFill>
              <a:latin typeface="華康儷中黑" pitchFamily="49" charset="-120"/>
              <a:ea typeface="華康儷中黑" pitchFamily="49" charset="-120"/>
            </a:endParaRPr>
          </a:p>
          <a:p>
            <a:pPr algn="ctr"/>
            <a:r>
              <a:rPr lang="en-US" altLang="zh-TW" sz="2300" dirty="0" smtClean="0">
                <a:solidFill>
                  <a:prstClr val="white"/>
                </a:solidFill>
              </a:rPr>
              <a:t>MasterCard </a:t>
            </a:r>
            <a:r>
              <a:rPr lang="zh-TW" altLang="en-US" sz="2300" dirty="0" smtClean="0">
                <a:solidFill>
                  <a:prstClr val="white"/>
                </a:solidFill>
                <a:latin typeface="華康儷中黑" pitchFamily="49" charset="-120"/>
                <a:ea typeface="華康儷中黑" pitchFamily="49" charset="-120"/>
              </a:rPr>
              <a:t>調查：</a:t>
            </a:r>
            <a:endParaRPr lang="en-US" altLang="zh-TW" sz="2300" dirty="0" smtClean="0">
              <a:solidFill>
                <a:prstClr val="white"/>
              </a:solidFill>
              <a:latin typeface="華康儷中黑" pitchFamily="49" charset="-120"/>
              <a:ea typeface="華康儷中黑" pitchFamily="49" charset="-120"/>
            </a:endParaRPr>
          </a:p>
          <a:p>
            <a:pPr algn="ctr"/>
            <a:r>
              <a:rPr lang="zh-TW" altLang="en-US" sz="2300" dirty="0" smtClean="0">
                <a:solidFill>
                  <a:prstClr val="white"/>
                </a:solidFill>
                <a:latin typeface="華康儷中黑" pitchFamily="49" charset="-120"/>
                <a:ea typeface="華康儷中黑" pitchFamily="49" charset="-120"/>
              </a:rPr>
              <a:t>超過一半香港受訪者</a:t>
            </a:r>
            <a:endParaRPr lang="en-US" altLang="zh-TW" sz="2300" dirty="0" smtClean="0">
              <a:solidFill>
                <a:prstClr val="white"/>
              </a:solidFill>
              <a:latin typeface="華康儷中黑" pitchFamily="49" charset="-120"/>
              <a:ea typeface="華康儷中黑" pitchFamily="49" charset="-120"/>
            </a:endParaRPr>
          </a:p>
          <a:p>
            <a:pPr algn="ctr"/>
            <a:r>
              <a:rPr lang="zh-TW" altLang="en-US" sz="2300" dirty="0" smtClean="0">
                <a:solidFill>
                  <a:prstClr val="white"/>
                </a:solidFill>
                <a:latin typeface="華康儷中黑" pitchFamily="49" charset="-120"/>
                <a:ea typeface="華康儷中黑" pitchFamily="49" charset="-120"/>
              </a:rPr>
              <a:t>透過互聯網購物</a:t>
            </a:r>
            <a:endParaRPr lang="zh-TW" altLang="en-US" sz="2300" dirty="0">
              <a:solidFill>
                <a:prstClr val="white"/>
              </a:solidFill>
              <a:latin typeface="華康儷中黑" pitchFamily="49" charset="-120"/>
              <a:ea typeface="華康儷中黑" pitchFamily="49" charset="-120"/>
            </a:endParaRPr>
          </a:p>
        </p:txBody>
      </p:sp>
    </p:spTree>
    <p:extLst>
      <p:ext uri="{BB962C8B-B14F-4D97-AF65-F5344CB8AC3E}">
        <p14:creationId xmlns="" xmlns:p14="http://schemas.microsoft.com/office/powerpoint/2010/main" val="862937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24001"/>
            <a:ext cx="7772400" cy="2076450"/>
          </a:xfrm>
        </p:spPr>
        <p:txBody>
          <a:bodyPr/>
          <a:lstStyle/>
          <a:p>
            <a:r>
              <a:rPr lang="zh-TW" altLang="en-US" dirty="0" smtClean="0">
                <a:latin typeface="華康儷中黑" pitchFamily="49" charset="-120"/>
                <a:ea typeface="華康儷中黑" pitchFamily="49" charset="-120"/>
              </a:rPr>
              <a:t>邀請朋友工具</a:t>
            </a:r>
            <a:r>
              <a:rPr lang="en-US" dirty="0" smtClean="0">
                <a:latin typeface="華康儷中黑" pitchFamily="49" charset="-120"/>
                <a:ea typeface="華康儷中黑" pitchFamily="49" charset="-120"/>
              </a:rPr>
              <a:t/>
            </a:r>
            <a:br>
              <a:rPr lang="en-US" dirty="0" smtClean="0">
                <a:latin typeface="華康儷中黑" pitchFamily="49" charset="-120"/>
                <a:ea typeface="華康儷中黑" pitchFamily="49" charset="-120"/>
              </a:rPr>
            </a:br>
            <a:r>
              <a:rPr lang="en-US" dirty="0" smtClean="0"/>
              <a:t>Invite Friends Tool</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 xmlns:p14="http://schemas.microsoft.com/office/powerpoint/2010/main" val="6295675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1010" t="18132" r="21873" b="2474"/>
          <a:stretch/>
        </p:blipFill>
        <p:spPr bwMode="auto">
          <a:xfrm>
            <a:off x="76200" y="130135"/>
            <a:ext cx="8874525" cy="65743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5600700" y="1219200"/>
            <a:ext cx="2514600" cy="838200"/>
          </a:xfrm>
          <a:prstGeom prst="rect">
            <a:avLst/>
          </a:prstGeom>
          <a:noFill/>
          <a:ln w="66675" algn="ctr">
            <a:solidFill>
              <a:srgbClr val="FF0000"/>
            </a:solidFill>
            <a:round/>
            <a:headEnd/>
            <a:tailEnd/>
          </a:ln>
        </p:spPr>
        <p:txBody>
          <a:bodyPr/>
          <a:lstStyle/>
          <a:p>
            <a:pPr eaLnBrk="0" fontAlgn="base" hangingPunct="0">
              <a:spcBef>
                <a:spcPct val="0"/>
              </a:spcBef>
              <a:spcAft>
                <a:spcPct val="0"/>
              </a:spcAft>
            </a:pPr>
            <a:endParaRPr lang="en-US" sz="4000" dirty="0">
              <a:solidFill>
                <a:srgbClr val="FFFFFF"/>
              </a:solidFill>
            </a:endParaRPr>
          </a:p>
        </p:txBody>
      </p:sp>
      <p:sp>
        <p:nvSpPr>
          <p:cNvPr id="14" name="Rectangle 13"/>
          <p:cNvSpPr/>
          <p:nvPr/>
        </p:nvSpPr>
        <p:spPr bwMode="auto">
          <a:xfrm>
            <a:off x="4955099" y="2971800"/>
            <a:ext cx="3276600" cy="2895600"/>
          </a:xfrm>
          <a:prstGeom prst="rect">
            <a:avLst/>
          </a:prstGeom>
          <a:ln>
            <a:headEnd type="none" w="med" len="med"/>
            <a:tailEnd type="none" w="med" len="med"/>
          </a:ln>
          <a:effectLst>
            <a:glow rad="101600">
              <a:schemeClr val="tx1">
                <a:lumMod val="85000"/>
                <a:alpha val="60000"/>
              </a:schemeClr>
            </a:glo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4000" dirty="0">
              <a:solidFill>
                <a:srgbClr val="FFFFFF"/>
              </a:solidFill>
            </a:endParaRPr>
          </a:p>
        </p:txBody>
      </p:sp>
      <p:pic>
        <p:nvPicPr>
          <p:cNvPr id="1028" name="Picture 4" descr="Gmail"/>
          <p:cNvPicPr>
            <a:picLocks noChangeAspect="1" noChangeArrowheads="1"/>
          </p:cNvPicPr>
          <p:nvPr/>
        </p:nvPicPr>
        <p:blipFill>
          <a:blip r:embed="rId3" cstate="print"/>
          <a:srcRect/>
          <a:stretch>
            <a:fillRect/>
          </a:stretch>
        </p:blipFill>
        <p:spPr bwMode="auto">
          <a:xfrm>
            <a:off x="6911788" y="4114800"/>
            <a:ext cx="992699" cy="409575"/>
          </a:xfrm>
          <a:prstGeom prst="rect">
            <a:avLst/>
          </a:prstGeom>
          <a:noFill/>
        </p:spPr>
      </p:pic>
      <p:pic>
        <p:nvPicPr>
          <p:cNvPr id="1030" name="Picture 6" descr="Yahoo!"/>
          <p:cNvPicPr>
            <a:picLocks noChangeAspect="1" noChangeArrowheads="1"/>
          </p:cNvPicPr>
          <p:nvPr/>
        </p:nvPicPr>
        <p:blipFill>
          <a:blip r:embed="rId4" cstate="print"/>
          <a:srcRect/>
          <a:stretch>
            <a:fillRect/>
          </a:stretch>
        </p:blipFill>
        <p:spPr bwMode="auto">
          <a:xfrm>
            <a:off x="5181600" y="3962400"/>
            <a:ext cx="1352550" cy="247650"/>
          </a:xfrm>
          <a:prstGeom prst="rect">
            <a:avLst/>
          </a:prstGeom>
          <a:noFill/>
        </p:spPr>
      </p:pic>
      <p:pic>
        <p:nvPicPr>
          <p:cNvPr id="1032" name="Picture 8" descr="http://blog.taragana.com/wp-content/uploads/2009/02/hotmail.jpg"/>
          <p:cNvPicPr>
            <a:picLocks noChangeAspect="1" noChangeArrowheads="1"/>
          </p:cNvPicPr>
          <p:nvPr/>
        </p:nvPicPr>
        <p:blipFill>
          <a:blip r:embed="rId5" cstate="print"/>
          <a:srcRect l="6362" r="35573" b="82168"/>
          <a:stretch>
            <a:fillRect/>
          </a:stretch>
        </p:blipFill>
        <p:spPr bwMode="auto">
          <a:xfrm>
            <a:off x="5334000" y="4648200"/>
            <a:ext cx="1524000" cy="468019"/>
          </a:xfrm>
          <a:prstGeom prst="rect">
            <a:avLst/>
          </a:prstGeom>
          <a:noFill/>
        </p:spPr>
      </p:pic>
      <p:sp>
        <p:nvSpPr>
          <p:cNvPr id="15" name="TextBox 14"/>
          <p:cNvSpPr txBox="1"/>
          <p:nvPr/>
        </p:nvSpPr>
        <p:spPr>
          <a:xfrm>
            <a:off x="5183699" y="3048000"/>
            <a:ext cx="2547492" cy="646331"/>
          </a:xfrm>
          <a:prstGeom prst="rect">
            <a:avLst/>
          </a:prstGeom>
          <a:noFill/>
        </p:spPr>
        <p:txBody>
          <a:bodyPr wrap="none" rtlCol="0">
            <a:spAutoFit/>
          </a:bodyPr>
          <a:lstStyle/>
          <a:p>
            <a:r>
              <a:rPr lang="zh-TW" altLang="en-US" u="sng" dirty="0" smtClean="0">
                <a:solidFill>
                  <a:srgbClr val="C00000"/>
                </a:solidFill>
                <a:effectLst>
                  <a:outerShdw blurRad="38100" dist="38100" dir="2700000" algn="tl">
                    <a:srgbClr val="000000">
                      <a:alpha val="43137"/>
                    </a:srgbClr>
                  </a:outerShdw>
                </a:effectLst>
                <a:latin typeface="華康儷中黑" pitchFamily="49" charset="-120"/>
                <a:ea typeface="華康儷中黑" pitchFamily="49" charset="-120"/>
              </a:rPr>
              <a:t>於不同平台邀請朋友</a:t>
            </a:r>
            <a:endParaRPr lang="en-US" u="sng" dirty="0" smtClean="0">
              <a:solidFill>
                <a:srgbClr val="C00000"/>
              </a:solidFill>
              <a:effectLst>
                <a:outerShdw blurRad="38100" dist="38100" dir="2700000" algn="tl">
                  <a:srgbClr val="000000">
                    <a:alpha val="43137"/>
                  </a:srgbClr>
                </a:outerShdw>
              </a:effectLst>
              <a:latin typeface="華康儷中黑" pitchFamily="49" charset="-120"/>
              <a:ea typeface="華康儷中黑" pitchFamily="49" charset="-120"/>
            </a:endParaRPr>
          </a:p>
          <a:p>
            <a:r>
              <a:rPr lang="en-US" b="1" u="sng" dirty="0" smtClean="0">
                <a:solidFill>
                  <a:srgbClr val="C00000"/>
                </a:solidFill>
                <a:effectLst>
                  <a:outerShdw blurRad="38100" dist="38100" dir="2700000" algn="tl">
                    <a:srgbClr val="000000">
                      <a:alpha val="43137"/>
                    </a:srgbClr>
                  </a:outerShdw>
                </a:effectLst>
              </a:rPr>
              <a:t>Invite </a:t>
            </a:r>
            <a:r>
              <a:rPr lang="en-US" b="1" u="sng" dirty="0">
                <a:solidFill>
                  <a:srgbClr val="C00000"/>
                </a:solidFill>
                <a:effectLst>
                  <a:outerShdw blurRad="38100" dist="38100" dir="2700000" algn="tl">
                    <a:srgbClr val="000000">
                      <a:alpha val="43137"/>
                    </a:srgbClr>
                  </a:outerShdw>
                </a:effectLst>
              </a:rPr>
              <a:t>Friends From:</a:t>
            </a:r>
          </a:p>
        </p:txBody>
      </p:sp>
      <p:sp>
        <p:nvSpPr>
          <p:cNvPr id="13" name="Rectangle 12"/>
          <p:cNvSpPr>
            <a:spLocks noChangeArrowheads="1"/>
          </p:cNvSpPr>
          <p:nvPr/>
        </p:nvSpPr>
        <p:spPr bwMode="auto">
          <a:xfrm>
            <a:off x="76200" y="3875087"/>
            <a:ext cx="4648200" cy="1295400"/>
          </a:xfrm>
          <a:prstGeom prst="rect">
            <a:avLst/>
          </a:prstGeom>
          <a:noFill/>
          <a:ln w="66675" algn="ctr">
            <a:solidFill>
              <a:srgbClr val="FF0000"/>
            </a:solidFill>
            <a:round/>
            <a:headEnd/>
            <a:tailEnd/>
          </a:ln>
        </p:spPr>
        <p:txBody>
          <a:bodyPr/>
          <a:lstStyle/>
          <a:p>
            <a:pPr eaLnBrk="0" fontAlgn="base" hangingPunct="0">
              <a:spcBef>
                <a:spcPct val="0"/>
              </a:spcBef>
              <a:spcAft>
                <a:spcPct val="0"/>
              </a:spcAft>
            </a:pPr>
            <a:endParaRPr lang="en-US" sz="4000" dirty="0">
              <a:solidFill>
                <a:srgbClr val="FFFFFF"/>
              </a:solidFill>
            </a:endParaRPr>
          </a:p>
        </p:txBody>
      </p:sp>
      <p:sp>
        <p:nvSpPr>
          <p:cNvPr id="17" name="Rectangle 16"/>
          <p:cNvSpPr>
            <a:spLocks noChangeArrowheads="1"/>
          </p:cNvSpPr>
          <p:nvPr/>
        </p:nvSpPr>
        <p:spPr bwMode="auto">
          <a:xfrm>
            <a:off x="6759388" y="4027487"/>
            <a:ext cx="1317812" cy="533400"/>
          </a:xfrm>
          <a:prstGeom prst="rect">
            <a:avLst/>
          </a:prstGeom>
          <a:noFill/>
          <a:ln w="66675" algn="ctr">
            <a:solidFill>
              <a:srgbClr val="FF0000"/>
            </a:solidFill>
            <a:round/>
            <a:headEnd/>
            <a:tailEnd/>
          </a:ln>
        </p:spPr>
        <p:txBody>
          <a:bodyPr/>
          <a:lstStyle/>
          <a:p>
            <a:pPr eaLnBrk="0" fontAlgn="base" hangingPunct="0">
              <a:spcBef>
                <a:spcPct val="0"/>
              </a:spcBef>
              <a:spcAft>
                <a:spcPct val="0"/>
              </a:spcAft>
            </a:pPr>
            <a:endParaRPr lang="en-US" sz="4000" dirty="0">
              <a:solidFill>
                <a:srgbClr val="FFFFFF"/>
              </a:solidFill>
            </a:endParaRPr>
          </a:p>
        </p:txBody>
      </p:sp>
    </p:spTree>
    <p:extLst>
      <p:ext uri="{BB962C8B-B14F-4D97-AF65-F5344CB8AC3E}">
        <p14:creationId xmlns="" xmlns:p14="http://schemas.microsoft.com/office/powerpoint/2010/main" val="359862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53"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p:cTn id="21" dur="500" fill="hold"/>
                                        <p:tgtEl>
                                          <p:spTgt spid="1030"/>
                                        </p:tgtEl>
                                        <p:attrNameLst>
                                          <p:attrName>ppt_w</p:attrName>
                                        </p:attrNameLst>
                                      </p:cBhvr>
                                      <p:tavLst>
                                        <p:tav tm="0">
                                          <p:val>
                                            <p:fltVal val="0"/>
                                          </p:val>
                                        </p:tav>
                                        <p:tav tm="100000">
                                          <p:val>
                                            <p:strVal val="#ppt_w"/>
                                          </p:val>
                                        </p:tav>
                                      </p:tavLst>
                                    </p:anim>
                                    <p:anim calcmode="lin" valueType="num">
                                      <p:cBhvr>
                                        <p:cTn id="22" dur="500" fill="hold"/>
                                        <p:tgtEl>
                                          <p:spTgt spid="1030"/>
                                        </p:tgtEl>
                                        <p:attrNameLst>
                                          <p:attrName>ppt_h</p:attrName>
                                        </p:attrNameLst>
                                      </p:cBhvr>
                                      <p:tavLst>
                                        <p:tav tm="0">
                                          <p:val>
                                            <p:fltVal val="0"/>
                                          </p:val>
                                        </p:tav>
                                        <p:tav tm="100000">
                                          <p:val>
                                            <p:strVal val="#ppt_h"/>
                                          </p:val>
                                        </p:tav>
                                      </p:tavLst>
                                    </p:anim>
                                    <p:animEffect transition="in" filter="fade">
                                      <p:cBhvr>
                                        <p:cTn id="23" dur="500"/>
                                        <p:tgtEl>
                                          <p:spTgt spid="1030"/>
                                        </p:tgtEl>
                                      </p:cBhvr>
                                    </p:animEffect>
                                  </p:childTnLst>
                                </p:cTn>
                              </p:par>
                              <p:par>
                                <p:cTn id="24" presetID="53" presetClass="entr" presetSubtype="0" fill="hold" nodeType="withEffect">
                                  <p:stCondLst>
                                    <p:cond delay="0"/>
                                  </p:stCondLst>
                                  <p:childTnLst>
                                    <p:set>
                                      <p:cBhvr>
                                        <p:cTn id="25" dur="1" fill="hold">
                                          <p:stCondLst>
                                            <p:cond delay="0"/>
                                          </p:stCondLst>
                                        </p:cTn>
                                        <p:tgtEl>
                                          <p:spTgt spid="1032"/>
                                        </p:tgtEl>
                                        <p:attrNameLst>
                                          <p:attrName>style.visibility</p:attrName>
                                        </p:attrNameLst>
                                      </p:cBhvr>
                                      <p:to>
                                        <p:strVal val="visible"/>
                                      </p:to>
                                    </p:set>
                                    <p:anim calcmode="lin" valueType="num">
                                      <p:cBhvr>
                                        <p:cTn id="26" dur="500" fill="hold"/>
                                        <p:tgtEl>
                                          <p:spTgt spid="1032"/>
                                        </p:tgtEl>
                                        <p:attrNameLst>
                                          <p:attrName>ppt_w</p:attrName>
                                        </p:attrNameLst>
                                      </p:cBhvr>
                                      <p:tavLst>
                                        <p:tav tm="0">
                                          <p:val>
                                            <p:fltVal val="0"/>
                                          </p:val>
                                        </p:tav>
                                        <p:tav tm="100000">
                                          <p:val>
                                            <p:strVal val="#ppt_w"/>
                                          </p:val>
                                        </p:tav>
                                      </p:tavLst>
                                    </p:anim>
                                    <p:anim calcmode="lin" valueType="num">
                                      <p:cBhvr>
                                        <p:cTn id="27" dur="500" fill="hold"/>
                                        <p:tgtEl>
                                          <p:spTgt spid="1032"/>
                                        </p:tgtEl>
                                        <p:attrNameLst>
                                          <p:attrName>ppt_h</p:attrName>
                                        </p:attrNameLst>
                                      </p:cBhvr>
                                      <p:tavLst>
                                        <p:tav tm="0">
                                          <p:val>
                                            <p:fltVal val="0"/>
                                          </p:val>
                                        </p:tav>
                                        <p:tav tm="100000">
                                          <p:val>
                                            <p:strVal val="#ppt_h"/>
                                          </p:val>
                                        </p:tav>
                                      </p:tavLst>
                                    </p:anim>
                                    <p:animEffect transition="in" filter="fade">
                                      <p:cBhvr>
                                        <p:cTn id="28" dur="500"/>
                                        <p:tgtEl>
                                          <p:spTgt spid="1032"/>
                                        </p:tgtEl>
                                      </p:cBhvr>
                                    </p:animEffect>
                                  </p:childTnLst>
                                </p:cTn>
                              </p:par>
                              <p:par>
                                <p:cTn id="29" presetID="53"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1000"/>
                            </p:stCondLst>
                            <p:childTnLst>
                              <p:par>
                                <p:cTn id="35" presetID="3" presetClass="entr" presetSubtype="1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3"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1522" t="35165" r="31918" b="10989"/>
          <a:stretch/>
        </p:blipFill>
        <p:spPr bwMode="auto">
          <a:xfrm>
            <a:off x="-1" y="762000"/>
            <a:ext cx="9025035" cy="5562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dirty="0"/>
          </a:p>
        </p:txBody>
      </p:sp>
      <p:sp>
        <p:nvSpPr>
          <p:cNvPr id="4" name="Rectangle 3"/>
          <p:cNvSpPr>
            <a:spLocks noChangeArrowheads="1"/>
          </p:cNvSpPr>
          <p:nvPr/>
        </p:nvSpPr>
        <p:spPr bwMode="auto">
          <a:xfrm>
            <a:off x="0" y="1371600"/>
            <a:ext cx="2057400" cy="446314"/>
          </a:xfrm>
          <a:prstGeom prst="rect">
            <a:avLst/>
          </a:prstGeom>
          <a:noFill/>
          <a:ln w="66675" algn="ctr">
            <a:solidFill>
              <a:srgbClr val="FF0000"/>
            </a:solidFill>
            <a:round/>
            <a:headEnd/>
            <a:tailEnd/>
          </a:ln>
        </p:spPr>
        <p:txBody>
          <a:bodyPr/>
          <a:lstStyle/>
          <a:p>
            <a:pPr eaLnBrk="0" fontAlgn="base" hangingPunct="0">
              <a:spcBef>
                <a:spcPct val="0"/>
              </a:spcBef>
              <a:spcAft>
                <a:spcPct val="0"/>
              </a:spcAft>
            </a:pPr>
            <a:endParaRPr lang="en-US" sz="4000" dirty="0">
              <a:solidFill>
                <a:srgbClr val="FFFFFF"/>
              </a:solidFill>
            </a:endParaRPr>
          </a:p>
        </p:txBody>
      </p:sp>
      <p:sp>
        <p:nvSpPr>
          <p:cNvPr id="5" name="TextBox 4"/>
          <p:cNvSpPr txBox="1"/>
          <p:nvPr/>
        </p:nvSpPr>
        <p:spPr>
          <a:xfrm>
            <a:off x="2177901" y="1426534"/>
            <a:ext cx="1905000" cy="381000"/>
          </a:xfrm>
          <a:prstGeom prst="rect">
            <a:avLst/>
          </a:prstGeom>
          <a:noFill/>
        </p:spPr>
        <p:txBody>
          <a:bodyPr wrap="square" rtlCol="0">
            <a:spAutoFit/>
          </a:bodyPr>
          <a:lstStyle/>
          <a:p>
            <a:r>
              <a:rPr lang="zh-TW" altLang="en-US" dirty="0" smtClean="0">
                <a:solidFill>
                  <a:prstClr val="black"/>
                </a:solidFill>
                <a:latin typeface="華康儷中黑" pitchFamily="49" charset="-120"/>
                <a:ea typeface="華康儷中黑" pitchFamily="49" charset="-120"/>
              </a:rPr>
              <a:t>加入選定聯絡人</a:t>
            </a:r>
            <a:endParaRPr lang="zh-TW" altLang="en-US" dirty="0">
              <a:solidFill>
                <a:prstClr val="black"/>
              </a:solidFill>
              <a:latin typeface="華康儷中黑" pitchFamily="49" charset="-120"/>
              <a:ea typeface="華康儷中黑" pitchFamily="49" charset="-120"/>
            </a:endParaRPr>
          </a:p>
        </p:txBody>
      </p:sp>
    </p:spTree>
    <p:extLst>
      <p:ext uri="{BB962C8B-B14F-4D97-AF65-F5344CB8AC3E}">
        <p14:creationId xmlns="" xmlns:p14="http://schemas.microsoft.com/office/powerpoint/2010/main" val="1280171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1010" t="18132" r="21873" b="2474"/>
          <a:stretch/>
        </p:blipFill>
        <p:spPr bwMode="auto">
          <a:xfrm>
            <a:off x="76200" y="130135"/>
            <a:ext cx="8874525" cy="65743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dirty="0"/>
          </a:p>
        </p:txBody>
      </p:sp>
      <p:pic>
        <p:nvPicPr>
          <p:cNvPr id="4" name="Picture 2"/>
          <p:cNvPicPr>
            <a:picLocks noChangeAspect="1" noChangeArrowheads="1"/>
          </p:cNvPicPr>
          <p:nvPr/>
        </p:nvPicPr>
        <p:blipFill rotWithShape="1">
          <a:blip r:embed="rId3" cstate="print"/>
          <a:srcRect l="11612" t="31166" r="38191" b="63110"/>
          <a:stretch/>
        </p:blipFill>
        <p:spPr bwMode="auto">
          <a:xfrm>
            <a:off x="362467" y="1371600"/>
            <a:ext cx="4143375" cy="295275"/>
          </a:xfrm>
          <a:prstGeom prst="rect">
            <a:avLst/>
          </a:prstGeom>
          <a:ln>
            <a:noFill/>
          </a:ln>
          <a:effectLst/>
        </p:spPr>
      </p:pic>
      <p:pic>
        <p:nvPicPr>
          <p:cNvPr id="7" name="Picture 2"/>
          <p:cNvPicPr>
            <a:picLocks noChangeAspect="1" noChangeArrowheads="1"/>
          </p:cNvPicPr>
          <p:nvPr/>
        </p:nvPicPr>
        <p:blipFill rotWithShape="1">
          <a:blip r:embed="rId3" cstate="print"/>
          <a:srcRect l="11612" t="31166" r="38191" b="63110"/>
          <a:stretch/>
        </p:blipFill>
        <p:spPr bwMode="auto">
          <a:xfrm>
            <a:off x="343417" y="1519237"/>
            <a:ext cx="7848600" cy="5593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405501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xit" presetSubtype="0" fill="hold" nodeType="afterEffect">
                                  <p:stCondLst>
                                    <p:cond delay="3000"/>
                                  </p:stCondLst>
                                  <p:childTnLst>
                                    <p:anim calcmode="lin" valueType="num">
                                      <p:cBhvr>
                                        <p:cTn id="12" dur="500"/>
                                        <p:tgtEl>
                                          <p:spTgt spid="7"/>
                                        </p:tgtEl>
                                        <p:attrNameLst>
                                          <p:attrName>ppt_w</p:attrName>
                                        </p:attrNameLst>
                                      </p:cBhvr>
                                      <p:tavLst>
                                        <p:tav tm="0">
                                          <p:val>
                                            <p:strVal val="ppt_w"/>
                                          </p:val>
                                        </p:tav>
                                        <p:tav tm="100000">
                                          <p:val>
                                            <p:fltVal val="0"/>
                                          </p:val>
                                        </p:tav>
                                      </p:tavLst>
                                    </p:anim>
                                    <p:anim calcmode="lin" valueType="num">
                                      <p:cBhvr>
                                        <p:cTn id="13" dur="500"/>
                                        <p:tgtEl>
                                          <p:spTgt spid="7"/>
                                        </p:tgtEl>
                                        <p:attrNameLst>
                                          <p:attrName>ppt_h</p:attrName>
                                        </p:attrNameLst>
                                      </p:cBhvr>
                                      <p:tavLst>
                                        <p:tav tm="0">
                                          <p:val>
                                            <p:strVal val="ppt_h"/>
                                          </p:val>
                                        </p:tav>
                                        <p:tav tm="100000">
                                          <p:val>
                                            <p:fltVal val="0"/>
                                          </p:val>
                                        </p:tav>
                                      </p:tavLst>
                                    </p:anim>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886200" y="0"/>
            <a:ext cx="5257800" cy="6864252"/>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76200" y="4038600"/>
            <a:ext cx="3810000" cy="4535487"/>
          </a:xfrm>
        </p:spPr>
        <p:txBody>
          <a:bodyPr>
            <a:normAutofit/>
          </a:bodyPr>
          <a:lstStyle/>
          <a:p>
            <a:r>
              <a:rPr lang="en-US" sz="2300" dirty="0" smtClean="0"/>
              <a:t>Now when your friend clicks “Sign Up Now”, they will be automatically EZ-Registered on your Portal.</a:t>
            </a:r>
            <a:endParaRPr lang="en-US" sz="2300" dirty="0"/>
          </a:p>
        </p:txBody>
      </p:sp>
      <p:sp>
        <p:nvSpPr>
          <p:cNvPr id="5" name="Rectangle 4"/>
          <p:cNvSpPr/>
          <p:nvPr/>
        </p:nvSpPr>
        <p:spPr>
          <a:xfrm>
            <a:off x="5334000" y="4953000"/>
            <a:ext cx="24384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Content Placeholder 2"/>
          <p:cNvSpPr txBox="1">
            <a:spLocks/>
          </p:cNvSpPr>
          <p:nvPr/>
        </p:nvSpPr>
        <p:spPr>
          <a:xfrm>
            <a:off x="152400" y="417513"/>
            <a:ext cx="3719512" cy="4535487"/>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zh-TW" altLang="en-US" sz="3000" dirty="0">
                <a:solidFill>
                  <a:prstClr val="white"/>
                </a:solidFill>
                <a:latin typeface="華康儷中黑" pitchFamily="49" charset="-120"/>
                <a:ea typeface="華康儷中黑" pitchFamily="49" charset="-120"/>
              </a:rPr>
              <a:t>當你的朋友點擊</a:t>
            </a:r>
            <a:r>
              <a:rPr lang="zh-TW" altLang="zh-TW" sz="3000" dirty="0">
                <a:solidFill>
                  <a:prstClr val="white"/>
                </a:solidFill>
                <a:latin typeface="華康儷中黑" pitchFamily="49" charset="-120"/>
                <a:ea typeface="華康儷中黑" pitchFamily="49" charset="-120"/>
              </a:rPr>
              <a:t>「</a:t>
            </a:r>
            <a:r>
              <a:rPr lang="zh-TW" altLang="en-US" sz="3000" dirty="0">
                <a:solidFill>
                  <a:prstClr val="white"/>
                </a:solidFill>
                <a:latin typeface="華康儷中黑" pitchFamily="49" charset="-120"/>
                <a:ea typeface="華康儷中黑" pitchFamily="49" charset="-120"/>
              </a:rPr>
              <a:t>立即註冊</a:t>
            </a:r>
            <a:r>
              <a:rPr lang="zh-TW" altLang="zh-TW" sz="3000" dirty="0">
                <a:solidFill>
                  <a:prstClr val="white"/>
                </a:solidFill>
                <a:latin typeface="華康儷中黑" pitchFamily="49" charset="-120"/>
                <a:ea typeface="華康儷中黑" pitchFamily="49" charset="-120"/>
              </a:rPr>
              <a:t>」</a:t>
            </a:r>
            <a:r>
              <a:rPr lang="zh-TW" altLang="en-US" sz="3000" dirty="0">
                <a:solidFill>
                  <a:prstClr val="white"/>
                </a:solidFill>
                <a:latin typeface="華康儷中黑" pitchFamily="49" charset="-120"/>
                <a:ea typeface="華康儷中黑" pitchFamily="49" charset="-120"/>
              </a:rPr>
              <a:t>，就會自動連結至你入門網站的簡易註冊程序。</a:t>
            </a:r>
            <a:endParaRPr lang="en-US" sz="3000" dirty="0">
              <a:solidFill>
                <a:prstClr val="white"/>
              </a:solidFill>
            </a:endParaRPr>
          </a:p>
        </p:txBody>
      </p:sp>
    </p:spTree>
    <p:extLst>
      <p:ext uri="{BB962C8B-B14F-4D97-AF65-F5344CB8AC3E}">
        <p14:creationId xmlns="" xmlns:p14="http://schemas.microsoft.com/office/powerpoint/2010/main" val="4141547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24001"/>
            <a:ext cx="7772400" cy="2076450"/>
          </a:xfrm>
        </p:spPr>
        <p:txBody>
          <a:bodyPr>
            <a:normAutofit/>
          </a:bodyPr>
          <a:lstStyle/>
          <a:p>
            <a:r>
              <a:rPr lang="zh-TW" altLang="en-US" dirty="0" smtClean="0">
                <a:latin typeface="華康儷中黑" pitchFamily="49" charset="-120"/>
                <a:ea typeface="華康儷中黑" pitchFamily="49" charset="-120"/>
              </a:rPr>
              <a:t>優惠顧客自動送貨計劃</a:t>
            </a:r>
            <a:r>
              <a:rPr lang="en-US" dirty="0" smtClean="0">
                <a:latin typeface="華康儷中黑" pitchFamily="49" charset="-120"/>
                <a:ea typeface="華康儷中黑" pitchFamily="49" charset="-120"/>
              </a:rPr>
              <a:t/>
            </a:r>
            <a:br>
              <a:rPr lang="en-US" dirty="0" smtClean="0">
                <a:latin typeface="華康儷中黑" pitchFamily="49" charset="-120"/>
                <a:ea typeface="華康儷中黑" pitchFamily="49" charset="-120"/>
              </a:rPr>
            </a:br>
            <a:r>
              <a:rPr lang="en-US" dirty="0" smtClean="0">
                <a:latin typeface="華康儷中黑" pitchFamily="49" charset="-120"/>
                <a:ea typeface="華康儷中黑" pitchFamily="49" charset="-120"/>
              </a:rPr>
              <a:t>P</a:t>
            </a:r>
            <a:r>
              <a:rPr lang="en-US" dirty="0" smtClean="0"/>
              <a:t>referred Customer </a:t>
            </a:r>
            <a:r>
              <a:rPr lang="en-US" dirty="0" err="1" smtClean="0"/>
              <a:t>Autoship</a:t>
            </a:r>
            <a:endParaRPr lang="en-US" dirty="0"/>
          </a:p>
        </p:txBody>
      </p:sp>
    </p:spTree>
    <p:extLst>
      <p:ext uri="{BB962C8B-B14F-4D97-AF65-F5344CB8AC3E}">
        <p14:creationId xmlns="" xmlns:p14="http://schemas.microsoft.com/office/powerpoint/2010/main" val="6295675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9219" t="22561" r="20078" b="7622"/>
          <a:stretch/>
        </p:blipFill>
        <p:spPr bwMode="auto">
          <a:xfrm>
            <a:off x="9525" y="28575"/>
            <a:ext cx="9134475" cy="68294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977" name="Picture 1"/>
          <p:cNvPicPr>
            <a:picLocks noChangeAspect="1" noChangeArrowheads="1"/>
          </p:cNvPicPr>
          <p:nvPr/>
        </p:nvPicPr>
        <p:blipFill>
          <a:blip r:embed="rId3" cstate="print"/>
          <a:srcRect l="24359" t="30778" r="24993" b="8444"/>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5184655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srcRect/>
          <a:stretch>
            <a:fillRect/>
          </a:stretch>
        </p:blipFill>
        <p:spPr bwMode="auto">
          <a:xfrm>
            <a:off x="0" y="47297"/>
            <a:ext cx="9144000" cy="6810703"/>
          </a:xfrm>
          <a:prstGeom prst="rect">
            <a:avLst/>
          </a:prstGeom>
          <a:noFill/>
          <a:ln w="9525">
            <a:noFill/>
            <a:miter lim="800000"/>
            <a:headEnd/>
            <a:tailEnd/>
          </a:ln>
        </p:spPr>
      </p:pic>
      <p:sp>
        <p:nvSpPr>
          <p:cNvPr id="5" name="Rectangle 4"/>
          <p:cNvSpPr/>
          <p:nvPr/>
        </p:nvSpPr>
        <p:spPr>
          <a:xfrm>
            <a:off x="5334000" y="4795982"/>
            <a:ext cx="2286000" cy="9952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55" name="Picture 7"/>
          <p:cNvPicPr>
            <a:picLocks noChangeAspect="1" noChangeArrowheads="1"/>
          </p:cNvPicPr>
          <p:nvPr/>
        </p:nvPicPr>
        <p:blipFill>
          <a:blip r:embed="rId3" cstate="print"/>
          <a:srcRect/>
          <a:stretch>
            <a:fillRect/>
          </a:stretch>
        </p:blipFill>
        <p:spPr bwMode="auto">
          <a:xfrm>
            <a:off x="1986189" y="1295400"/>
            <a:ext cx="5495925" cy="4495800"/>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3581400" y="3048000"/>
            <a:ext cx="2390775" cy="2514600"/>
          </a:xfrm>
          <a:prstGeom prst="rect">
            <a:avLst/>
          </a:prstGeom>
          <a:noFill/>
          <a:ln w="9525">
            <a:noFill/>
            <a:miter lim="800000"/>
            <a:headEnd/>
            <a:tailEnd/>
          </a:ln>
        </p:spPr>
      </p:pic>
    </p:spTree>
    <p:extLst>
      <p:ext uri="{BB962C8B-B14F-4D97-AF65-F5344CB8AC3E}">
        <p14:creationId xmlns="" xmlns:p14="http://schemas.microsoft.com/office/powerpoint/2010/main" val="91095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2000"/>
                                        <p:tgtEl>
                                          <p:spTgt spid="20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ltLang="zh-TW" dirty="0" smtClean="0">
                <a:solidFill>
                  <a:schemeClr val="bg1"/>
                </a:solidFill>
              </a:rPr>
              <a:t>motives.com.hk</a:t>
            </a:r>
            <a:endParaRPr lang="zh-TW" altLang="en-US" dirty="0">
              <a:solidFill>
                <a:schemeClr val="bg1"/>
              </a:solidFill>
            </a:endParaRPr>
          </a:p>
        </p:txBody>
      </p:sp>
    </p:spTree>
    <p:extLst>
      <p:ext uri="{BB962C8B-B14F-4D97-AF65-F5344CB8AC3E}">
        <p14:creationId xmlns="" xmlns:p14="http://schemas.microsoft.com/office/powerpoint/2010/main" val="38931210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21858" name="Picture 2"/>
          <p:cNvPicPr>
            <a:picLocks noChangeAspect="1" noChangeArrowheads="1"/>
          </p:cNvPicPr>
          <p:nvPr/>
        </p:nvPicPr>
        <p:blipFill>
          <a:blip r:embed="rId2" cstate="print"/>
          <a:srcRect/>
          <a:stretch>
            <a:fillRect/>
          </a:stretch>
        </p:blipFill>
        <p:spPr bwMode="auto">
          <a:xfrm>
            <a:off x="0" y="77136"/>
            <a:ext cx="9144000" cy="6669739"/>
          </a:xfrm>
          <a:prstGeom prst="rect">
            <a:avLst/>
          </a:prstGeom>
          <a:noFill/>
          <a:ln w="9525">
            <a:noFill/>
            <a:miter lim="800000"/>
            <a:headEnd/>
            <a:tailEnd/>
          </a:ln>
        </p:spPr>
      </p:pic>
    </p:spTree>
    <p:extLst>
      <p:ext uri="{BB962C8B-B14F-4D97-AF65-F5344CB8AC3E}">
        <p14:creationId xmlns="" xmlns:p14="http://schemas.microsoft.com/office/powerpoint/2010/main" val="38931210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latin typeface="+mn-ea"/>
              </a:rPr>
              <a:t>MasterCard </a:t>
            </a:r>
            <a:r>
              <a:rPr lang="zh-TW" altLang="en-US" dirty="0" smtClean="0">
                <a:latin typeface="華康儷中黑" pitchFamily="49" charset="-120"/>
                <a:ea typeface="華康儷中黑" pitchFamily="49" charset="-120"/>
              </a:rPr>
              <a:t>調查</a:t>
            </a:r>
            <a:r>
              <a:rPr lang="en-US" altLang="zh-TW" dirty="0" smtClean="0">
                <a:latin typeface="華康儷中黑" pitchFamily="49" charset="-120"/>
                <a:ea typeface="華康儷中黑" pitchFamily="49" charset="-120"/>
              </a:rPr>
              <a:t/>
            </a:r>
            <a:br>
              <a:rPr lang="en-US" altLang="zh-TW" dirty="0" smtClean="0">
                <a:latin typeface="華康儷中黑" pitchFamily="49" charset="-120"/>
                <a:ea typeface="華康儷中黑" pitchFamily="49" charset="-120"/>
              </a:rPr>
            </a:br>
            <a:r>
              <a:rPr lang="en-US" altLang="zh-TW" dirty="0" smtClean="0"/>
              <a:t> MasterCard Survey </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smtClean="0">
              <a:latin typeface="華康儷中黑" pitchFamily="49" charset="-120"/>
              <a:ea typeface="華康儷中黑" pitchFamily="49" charset="-120"/>
            </a:endParaRPr>
          </a:p>
          <a:p>
            <a:r>
              <a:rPr lang="zh-TW" altLang="en-US" dirty="0" smtClean="0">
                <a:latin typeface="華康儷中黑" pitchFamily="49" charset="-120"/>
                <a:ea typeface="華康儷中黑" pitchFamily="49" charset="-120"/>
              </a:rPr>
              <a:t>超過一半香港受訪者透過互聯網購物</a:t>
            </a:r>
            <a:endParaRPr lang="en-US" altLang="zh-TW" dirty="0" smtClean="0">
              <a:latin typeface="華康儷中黑" pitchFamily="49" charset="-120"/>
              <a:ea typeface="華康儷中黑" pitchFamily="49" charset="-120"/>
            </a:endParaRPr>
          </a:p>
          <a:p>
            <a:endParaRPr lang="en-US" b="1" dirty="0" smtClean="0"/>
          </a:p>
          <a:p>
            <a:r>
              <a:rPr lang="en-US" altLang="zh-TW" b="1" dirty="0" smtClean="0"/>
              <a:t>58%</a:t>
            </a:r>
            <a:r>
              <a:rPr lang="zh-TW" altLang="en-US" dirty="0" smtClean="0">
                <a:latin typeface="華康儷中黑" pitchFamily="49" charset="-120"/>
                <a:ea typeface="華康儷中黑" pitchFamily="49" charset="-120"/>
              </a:rPr>
              <a:t>受訪者透過互聯網消費</a:t>
            </a:r>
            <a:endParaRPr lang="en-US" dirty="0" smtClean="0">
              <a:latin typeface="華康儷中黑" pitchFamily="49" charset="-120"/>
              <a:ea typeface="華康儷中黑" pitchFamily="49" charset="-120"/>
            </a:endParaRPr>
          </a:p>
          <a:p>
            <a:endParaRPr lang="en-US" b="1" dirty="0" smtClean="0"/>
          </a:p>
          <a:p>
            <a:r>
              <a:rPr lang="en-US" b="1" dirty="0" smtClean="0"/>
              <a:t>Over </a:t>
            </a:r>
            <a:r>
              <a:rPr lang="en-US" b="1" dirty="0"/>
              <a:t>Half of Hong Kong Respondents Now Shopping </a:t>
            </a:r>
            <a:r>
              <a:rPr lang="en-US" b="1" dirty="0" smtClean="0"/>
              <a:t>Online.</a:t>
            </a:r>
          </a:p>
          <a:p>
            <a:endParaRPr lang="en-US" b="1" dirty="0" smtClean="0"/>
          </a:p>
          <a:p>
            <a:r>
              <a:rPr lang="en-US" b="1" dirty="0" smtClean="0"/>
              <a:t>58% of people use the Internet to make purchases.</a:t>
            </a:r>
          </a:p>
          <a:p>
            <a:endParaRPr lang="en-US" dirty="0"/>
          </a:p>
        </p:txBody>
      </p:sp>
    </p:spTree>
    <p:extLst>
      <p:ext uri="{BB962C8B-B14F-4D97-AF65-F5344CB8AC3E}">
        <p14:creationId xmlns="" xmlns:p14="http://schemas.microsoft.com/office/powerpoint/2010/main" val="37419416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Motives.com.hk</a:t>
            </a:r>
            <a:endParaRPr lang="en-US" b="1" dirty="0">
              <a:solidFill>
                <a:schemeClr val="bg1"/>
              </a:solidFill>
            </a:endParaRPr>
          </a:p>
        </p:txBody>
      </p:sp>
      <p:sp>
        <p:nvSpPr>
          <p:cNvPr id="3" name="Content Placeholder 2"/>
          <p:cNvSpPr>
            <a:spLocks noGrp="1"/>
          </p:cNvSpPr>
          <p:nvPr>
            <p:ph idx="1"/>
          </p:nvPr>
        </p:nvSpPr>
        <p:spPr>
          <a:xfrm>
            <a:off x="457200" y="1600200"/>
            <a:ext cx="8229600" cy="5029200"/>
          </a:xfrm>
        </p:spPr>
        <p:txBody>
          <a:bodyPr>
            <a:normAutofit fontScale="77500" lnSpcReduction="20000"/>
          </a:bodyPr>
          <a:lstStyle/>
          <a:p>
            <a:r>
              <a:rPr lang="zh-TW" altLang="en-US" dirty="0" smtClean="0">
                <a:solidFill>
                  <a:schemeClr val="bg1"/>
                </a:solidFill>
                <a:ea typeface="華康儷中黑" pitchFamily="49" charset="-120"/>
              </a:rPr>
              <a:t>香港的活躍獨立購物顧問可免費使用</a:t>
            </a:r>
            <a:r>
              <a:rPr lang="en-US" altLang="zh-TW" dirty="0" smtClean="0">
                <a:solidFill>
                  <a:schemeClr val="bg1"/>
                </a:solidFill>
                <a:ea typeface="華康儷中黑" pitchFamily="49" charset="-120"/>
              </a:rPr>
              <a:t>Motives.com.hk</a:t>
            </a:r>
            <a:r>
              <a:rPr lang="zh-TW" altLang="en-US" dirty="0" smtClean="0">
                <a:solidFill>
                  <a:schemeClr val="bg1"/>
                </a:solidFill>
                <a:ea typeface="華康儷中黑" pitchFamily="49" charset="-120"/>
              </a:rPr>
              <a:t>！</a:t>
            </a:r>
            <a:endParaRPr lang="en-US" altLang="zh-TW" dirty="0" smtClean="0">
              <a:solidFill>
                <a:schemeClr val="bg1"/>
              </a:solidFill>
              <a:ea typeface="華康儷中黑" pitchFamily="49" charset="-120"/>
            </a:endParaRPr>
          </a:p>
          <a:p>
            <a:endParaRPr lang="en-US" altLang="zh-TW" dirty="0" smtClean="0">
              <a:solidFill>
                <a:schemeClr val="bg1"/>
              </a:solidFill>
              <a:ea typeface="華康儷中黑" pitchFamily="49" charset="-120"/>
            </a:endParaRPr>
          </a:p>
          <a:p>
            <a:r>
              <a:rPr lang="en-US" altLang="zh-TW" dirty="0" smtClean="0">
                <a:solidFill>
                  <a:schemeClr val="bg1"/>
                </a:solidFill>
                <a:ea typeface="華康儷中黑" pitchFamily="49" charset="-120"/>
              </a:rPr>
              <a:t>Motives.com.hk</a:t>
            </a:r>
            <a:r>
              <a:rPr lang="zh-TW" altLang="en-US" dirty="0" smtClean="0">
                <a:solidFill>
                  <a:schemeClr val="bg1"/>
                </a:solidFill>
                <a:ea typeface="華康儷中黑" pitchFamily="49" charset="-120"/>
              </a:rPr>
              <a:t>支援電子商務，包含互動的網站廣告橫額、詳盡的產品資訊，以及「立即加入」等建立事業元素，讓你一次過獲得所有必備美容產品！</a:t>
            </a:r>
            <a:endParaRPr lang="en-US" dirty="0" smtClean="0">
              <a:solidFill>
                <a:schemeClr val="bg1"/>
              </a:solidFill>
              <a:ea typeface="華康儷中黑" pitchFamily="49" charset="-120"/>
            </a:endParaRPr>
          </a:p>
          <a:p>
            <a:endParaRPr lang="en-US" dirty="0" smtClean="0">
              <a:solidFill>
                <a:schemeClr val="bg1"/>
              </a:solidFill>
            </a:endParaRPr>
          </a:p>
          <a:p>
            <a:r>
              <a:rPr lang="en-US" sz="2800" dirty="0" smtClean="0">
                <a:solidFill>
                  <a:schemeClr val="bg1"/>
                </a:solidFill>
              </a:rPr>
              <a:t>Motives.com.hk </a:t>
            </a:r>
            <a:r>
              <a:rPr lang="en-US" sz="2800" dirty="0">
                <a:solidFill>
                  <a:schemeClr val="bg1"/>
                </a:solidFill>
              </a:rPr>
              <a:t>is FREE to all active Independent Shop Consultants within Hong Kong</a:t>
            </a:r>
            <a:r>
              <a:rPr lang="en-US" sz="2800" dirty="0" smtClean="0">
                <a:solidFill>
                  <a:schemeClr val="bg1"/>
                </a:solidFill>
              </a:rPr>
              <a:t>!</a:t>
            </a:r>
          </a:p>
          <a:p>
            <a:endParaRPr lang="en-US" sz="2800" dirty="0">
              <a:solidFill>
                <a:schemeClr val="bg1"/>
              </a:solidFill>
            </a:endParaRPr>
          </a:p>
          <a:p>
            <a:r>
              <a:rPr lang="en-US" sz="2800" dirty="0">
                <a:solidFill>
                  <a:schemeClr val="bg1"/>
                </a:solidFill>
              </a:rPr>
              <a:t>Motives.com.hk is e-commerce-enabled and has features such as interactive web banners, detailed product information, business-building elements, such as “Join Now” and much more. Get all your beauty must-have products in one place!</a:t>
            </a:r>
          </a:p>
        </p:txBody>
      </p:sp>
    </p:spTree>
    <p:extLst>
      <p:ext uri="{BB962C8B-B14F-4D97-AF65-F5344CB8AC3E}">
        <p14:creationId xmlns="" xmlns:p14="http://schemas.microsoft.com/office/powerpoint/2010/main" val="28020524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Motives.com.hk</a:t>
            </a:r>
            <a:endParaRPr lang="en-US" b="1" dirty="0">
              <a:solidFill>
                <a:schemeClr val="bg1"/>
              </a:solidFill>
            </a:endParaRPr>
          </a:p>
        </p:txBody>
      </p:sp>
      <p:sp>
        <p:nvSpPr>
          <p:cNvPr id="3" name="Content Placeholder 2"/>
          <p:cNvSpPr>
            <a:spLocks noGrp="1"/>
          </p:cNvSpPr>
          <p:nvPr>
            <p:ph idx="1"/>
          </p:nvPr>
        </p:nvSpPr>
        <p:spPr>
          <a:xfrm>
            <a:off x="457200" y="1447800"/>
            <a:ext cx="8229600" cy="5257800"/>
          </a:xfrm>
        </p:spPr>
        <p:txBody>
          <a:bodyPr>
            <a:normAutofit fontScale="85000" lnSpcReduction="20000"/>
          </a:bodyPr>
          <a:lstStyle/>
          <a:p>
            <a:pPr>
              <a:lnSpc>
                <a:spcPct val="120000"/>
              </a:lnSpc>
              <a:spcBef>
                <a:spcPts val="600"/>
              </a:spcBef>
            </a:pPr>
            <a:r>
              <a:rPr lang="zh-TW" altLang="en-US" sz="2800" dirty="0" smtClean="0">
                <a:solidFill>
                  <a:schemeClr val="bg1"/>
                </a:solidFill>
                <a:ea typeface="華康儷中黑" pitchFamily="49" charset="-120"/>
              </a:rPr>
              <a:t>獨立購物顧問可透過超連鎖事業帳戶進入</a:t>
            </a:r>
            <a:r>
              <a:rPr lang="en-US" altLang="zh-TW" sz="2800" dirty="0" smtClean="0">
                <a:solidFill>
                  <a:schemeClr val="bg1"/>
                </a:solidFill>
                <a:ea typeface="華康儷中黑" pitchFamily="49" charset="-120"/>
              </a:rPr>
              <a:t>Motives.com.hk</a:t>
            </a:r>
            <a:r>
              <a:rPr lang="zh-TW" altLang="en-US" sz="2800" dirty="0" smtClean="0">
                <a:solidFill>
                  <a:schemeClr val="bg1"/>
                </a:solidFill>
                <a:ea typeface="華康儷中黑" pitchFamily="49" charset="-120"/>
              </a:rPr>
              <a:t>網站。我們已自動為你設定網站，訪客可透過你</a:t>
            </a:r>
            <a:r>
              <a:rPr lang="en-US" altLang="zh-TW" sz="2800" dirty="0" smtClean="0">
                <a:solidFill>
                  <a:schemeClr val="bg1"/>
                </a:solidFill>
                <a:ea typeface="華康儷中黑" pitchFamily="49" charset="-120"/>
              </a:rPr>
              <a:t>HK.SHOP.COM</a:t>
            </a:r>
            <a:r>
              <a:rPr lang="zh-TW" altLang="en-US" sz="2800" dirty="0" smtClean="0">
                <a:solidFill>
                  <a:schemeClr val="bg1"/>
                </a:solidFill>
                <a:ea typeface="華康儷中黑" pitchFamily="49" charset="-120"/>
              </a:rPr>
              <a:t>的相同名稱瀏覽</a:t>
            </a:r>
            <a:r>
              <a:rPr lang="en-US" altLang="zh-TW" sz="2800" dirty="0" smtClean="0">
                <a:solidFill>
                  <a:schemeClr val="bg1"/>
                </a:solidFill>
                <a:ea typeface="華康儷中黑" pitchFamily="49" charset="-120"/>
              </a:rPr>
              <a:t>Motives.com.hk</a:t>
            </a:r>
            <a:r>
              <a:rPr lang="zh-TW" altLang="en-US" sz="2800" dirty="0" smtClean="0">
                <a:solidFill>
                  <a:schemeClr val="bg1"/>
                </a:solidFill>
                <a:ea typeface="華康儷中黑" pitchFamily="49" charset="-120"/>
              </a:rPr>
              <a:t>網站。</a:t>
            </a:r>
            <a:endParaRPr lang="en-US" altLang="zh-TW" sz="2800" dirty="0" smtClean="0">
              <a:solidFill>
                <a:schemeClr val="bg1"/>
              </a:solidFill>
              <a:ea typeface="華康儷中黑" pitchFamily="49" charset="-120"/>
            </a:endParaRPr>
          </a:p>
          <a:p>
            <a:endParaRPr lang="en-US" altLang="zh-TW" sz="2800" dirty="0" smtClean="0">
              <a:solidFill>
                <a:schemeClr val="bg1"/>
              </a:solidFill>
              <a:ea typeface="華康儷中黑" pitchFamily="49" charset="-120"/>
            </a:endParaRPr>
          </a:p>
          <a:p>
            <a:r>
              <a:rPr lang="zh-TW" altLang="en-US" sz="2800" dirty="0" smtClean="0">
                <a:solidFill>
                  <a:schemeClr val="bg1"/>
                </a:solidFill>
                <a:ea typeface="華康儷中黑" pitchFamily="49" charset="-120"/>
              </a:rPr>
              <a:t>你的</a:t>
            </a:r>
            <a:r>
              <a:rPr lang="en-US" altLang="zh-TW" sz="2800" dirty="0" smtClean="0">
                <a:solidFill>
                  <a:schemeClr val="bg1"/>
                </a:solidFill>
                <a:ea typeface="華康儷中黑" pitchFamily="49" charset="-120"/>
              </a:rPr>
              <a:t>Motives</a:t>
            </a:r>
            <a:r>
              <a:rPr lang="zh-TW" altLang="en-US" sz="2800" dirty="0" smtClean="0">
                <a:solidFill>
                  <a:schemeClr val="bg1"/>
                </a:solidFill>
                <a:ea typeface="華康儷中黑" pitchFamily="49" charset="-120"/>
              </a:rPr>
              <a:t>彩妝網址</a:t>
            </a:r>
            <a:endParaRPr lang="en-US" altLang="zh-TW" sz="2800" dirty="0" smtClean="0">
              <a:solidFill>
                <a:schemeClr val="bg1"/>
              </a:solidFill>
              <a:ea typeface="華康儷中黑" pitchFamily="49" charset="-120"/>
            </a:endParaRPr>
          </a:p>
          <a:p>
            <a:pPr>
              <a:buNone/>
            </a:pPr>
            <a:r>
              <a:rPr lang="en-US" altLang="zh-TW" sz="2800" dirty="0" smtClean="0">
                <a:solidFill>
                  <a:schemeClr val="bg1"/>
                </a:solidFill>
              </a:rPr>
              <a:t>     motives.com.hk/</a:t>
            </a:r>
            <a:r>
              <a:rPr lang="en-US" altLang="zh-TW" sz="2800" dirty="0" err="1" smtClean="0">
                <a:solidFill>
                  <a:schemeClr val="bg1"/>
                </a:solidFill>
              </a:rPr>
              <a:t>your_portal_name</a:t>
            </a:r>
            <a:endParaRPr lang="en-US" altLang="zh-TW" sz="2800" dirty="0" smtClean="0">
              <a:solidFill>
                <a:schemeClr val="bg1"/>
              </a:solidFill>
            </a:endParaRPr>
          </a:p>
          <a:p>
            <a:pPr>
              <a:buNone/>
            </a:pPr>
            <a:endParaRPr lang="en-US" dirty="0" smtClean="0">
              <a:solidFill>
                <a:schemeClr val="bg1"/>
              </a:solidFill>
              <a:ea typeface="華康儷中黑" pitchFamily="49" charset="-120"/>
            </a:endParaRPr>
          </a:p>
          <a:p>
            <a:r>
              <a:rPr lang="en-US" sz="2600" dirty="0" smtClean="0">
                <a:solidFill>
                  <a:schemeClr val="bg1"/>
                </a:solidFill>
              </a:rPr>
              <a:t>Independent </a:t>
            </a:r>
            <a:r>
              <a:rPr lang="en-US" sz="2600" dirty="0">
                <a:solidFill>
                  <a:schemeClr val="bg1"/>
                </a:solidFill>
              </a:rPr>
              <a:t>Shop Consultants can find access to their Motives.com.hk website within their </a:t>
            </a:r>
            <a:r>
              <a:rPr lang="en-US" sz="2600" dirty="0" err="1">
                <a:solidFill>
                  <a:schemeClr val="bg1"/>
                </a:solidFill>
              </a:rPr>
              <a:t>UnFranchise</a:t>
            </a:r>
            <a:r>
              <a:rPr lang="en-US" sz="2600" dirty="0">
                <a:solidFill>
                  <a:schemeClr val="bg1"/>
                </a:solidFill>
              </a:rPr>
              <a:t> Business Account. The site has been automatically set up for you and is live to the public using the same address as your HK.SHOP.COM website</a:t>
            </a:r>
            <a:r>
              <a:rPr lang="en-US" sz="2600" dirty="0" smtClean="0">
                <a:solidFill>
                  <a:schemeClr val="bg1"/>
                </a:solidFill>
              </a:rPr>
              <a:t>.</a:t>
            </a:r>
          </a:p>
          <a:p>
            <a:endParaRPr lang="en-US" sz="2600" dirty="0">
              <a:solidFill>
                <a:schemeClr val="bg1"/>
              </a:solidFill>
            </a:endParaRPr>
          </a:p>
          <a:p>
            <a:r>
              <a:rPr lang="en-US" sz="2600" dirty="0" smtClean="0">
                <a:solidFill>
                  <a:schemeClr val="bg1"/>
                </a:solidFill>
              </a:rPr>
              <a:t>Your new motives address: </a:t>
            </a:r>
            <a:br>
              <a:rPr lang="en-US" sz="2600" dirty="0" smtClean="0">
                <a:solidFill>
                  <a:schemeClr val="bg1"/>
                </a:solidFill>
              </a:rPr>
            </a:br>
            <a:r>
              <a:rPr lang="en-US" sz="2600" dirty="0" smtClean="0">
                <a:solidFill>
                  <a:schemeClr val="bg1"/>
                </a:solidFill>
              </a:rPr>
              <a:t>motives.com.hk/</a:t>
            </a:r>
            <a:r>
              <a:rPr lang="en-US" sz="2600" dirty="0" err="1" smtClean="0">
                <a:solidFill>
                  <a:schemeClr val="bg1"/>
                </a:solidFill>
              </a:rPr>
              <a:t>your_portal_name</a:t>
            </a:r>
            <a:endParaRPr lang="en-US" sz="2600" dirty="0">
              <a:solidFill>
                <a:schemeClr val="bg1"/>
              </a:solidFill>
            </a:endParaRPr>
          </a:p>
        </p:txBody>
      </p:sp>
    </p:spTree>
    <p:extLst>
      <p:ext uri="{BB962C8B-B14F-4D97-AF65-F5344CB8AC3E}">
        <p14:creationId xmlns="" xmlns:p14="http://schemas.microsoft.com/office/powerpoint/2010/main" val="18932175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p:cNvPicPr>
            <a:picLocks noChangeAspect="1" noChangeArrowheads="1"/>
          </p:cNvPicPr>
          <p:nvPr/>
        </p:nvPicPr>
        <p:blipFill>
          <a:blip r:embed="rId2" cstate="print"/>
          <a:srcRect/>
          <a:stretch>
            <a:fillRect/>
          </a:stretch>
        </p:blipFill>
        <p:spPr bwMode="auto">
          <a:xfrm>
            <a:off x="1588" y="1588"/>
            <a:ext cx="9142412" cy="6856412"/>
          </a:xfrm>
          <a:prstGeom prst="rect">
            <a:avLst/>
          </a:prstGeom>
          <a:noFill/>
          <a:ln w="9525">
            <a:noFill/>
            <a:miter lim="800000"/>
            <a:headEnd/>
            <a:tailEnd/>
          </a:ln>
          <a:effectLst/>
        </p:spPr>
      </p:pic>
    </p:spTree>
    <p:extLst>
      <p:ext uri="{BB962C8B-B14F-4D97-AF65-F5344CB8AC3E}">
        <p14:creationId xmlns="" xmlns:p14="http://schemas.microsoft.com/office/powerpoint/2010/main" val="2736815938"/>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7761" name="Picture 1"/>
          <p:cNvPicPr>
            <a:picLocks noChangeAspect="1" noChangeArrowheads="1"/>
          </p:cNvPicPr>
          <p:nvPr/>
        </p:nvPicPr>
        <p:blipFill>
          <a:blip r:embed="rId2" cstate="print"/>
          <a:srcRect/>
          <a:stretch>
            <a:fillRect/>
          </a:stretch>
        </p:blipFill>
        <p:spPr bwMode="auto">
          <a:xfrm>
            <a:off x="0" y="0"/>
            <a:ext cx="9144000" cy="7011000"/>
          </a:xfrm>
          <a:prstGeom prst="rect">
            <a:avLst/>
          </a:prstGeom>
          <a:noFill/>
          <a:ln w="9525">
            <a:noFill/>
            <a:miter lim="800000"/>
            <a:headEnd/>
            <a:tailEnd/>
          </a:ln>
        </p:spPr>
      </p:pic>
    </p:spTree>
    <p:extLst>
      <p:ext uri="{BB962C8B-B14F-4D97-AF65-F5344CB8AC3E}">
        <p14:creationId xmlns="" xmlns:p14="http://schemas.microsoft.com/office/powerpoint/2010/main" val="13884738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p:cNvPicPr>
            <a:picLocks noChangeAspect="1" noChangeArrowheads="1"/>
          </p:cNvPicPr>
          <p:nvPr/>
        </p:nvPicPr>
        <p:blipFill>
          <a:blip r:embed="rId2" cstate="print"/>
          <a:srcRect r="517"/>
          <a:stretch>
            <a:fillRect/>
          </a:stretch>
        </p:blipFill>
        <p:spPr bwMode="auto">
          <a:xfrm>
            <a:off x="0" y="0"/>
            <a:ext cx="9180000" cy="7040041"/>
          </a:xfrm>
          <a:prstGeom prst="rect">
            <a:avLst/>
          </a:prstGeom>
          <a:noFill/>
          <a:ln w="9525">
            <a:noFill/>
            <a:miter lim="800000"/>
            <a:headEnd/>
            <a:tailEnd/>
          </a:ln>
        </p:spPr>
      </p:pic>
      <p:sp>
        <p:nvSpPr>
          <p:cNvPr id="5" name="Rectangle 4"/>
          <p:cNvSpPr/>
          <p:nvPr/>
        </p:nvSpPr>
        <p:spPr>
          <a:xfrm>
            <a:off x="3911600" y="1981200"/>
            <a:ext cx="4572000" cy="48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30445691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srcRect r="517"/>
          <a:stretch>
            <a:fillRect/>
          </a:stretch>
        </p:blipFill>
        <p:spPr bwMode="auto">
          <a:xfrm>
            <a:off x="0" y="0"/>
            <a:ext cx="9180000" cy="7040041"/>
          </a:xfrm>
          <a:prstGeom prst="rect">
            <a:avLst/>
          </a:prstGeom>
          <a:noFill/>
          <a:ln w="9525">
            <a:noFill/>
            <a:miter lim="800000"/>
            <a:headEnd/>
            <a:tailEnd/>
          </a:ln>
        </p:spPr>
      </p:pic>
      <p:pic>
        <p:nvPicPr>
          <p:cNvPr id="115713" name="Picture 1"/>
          <p:cNvPicPr>
            <a:picLocks noChangeAspect="1" noChangeArrowheads="1"/>
          </p:cNvPicPr>
          <p:nvPr/>
        </p:nvPicPr>
        <p:blipFill>
          <a:blip r:embed="rId3" cstate="print"/>
          <a:srcRect/>
          <a:stretch>
            <a:fillRect/>
          </a:stretch>
        </p:blipFill>
        <p:spPr bwMode="auto">
          <a:xfrm>
            <a:off x="2628900" y="2143125"/>
            <a:ext cx="4824000" cy="3192365"/>
          </a:xfrm>
          <a:prstGeom prst="rect">
            <a:avLst/>
          </a:prstGeom>
          <a:noFill/>
          <a:ln>
            <a:noFill/>
          </a:ln>
          <a:effectLst>
            <a:glow rad="330200">
              <a:schemeClr val="bg1"/>
            </a:glow>
          </a:effectLst>
        </p:spPr>
      </p:pic>
    </p:spTree>
    <p:extLst>
      <p:ext uri="{BB962C8B-B14F-4D97-AF65-F5344CB8AC3E}">
        <p14:creationId xmlns="" xmlns:p14="http://schemas.microsoft.com/office/powerpoint/2010/main" val="15733095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4689" name="Picture 1"/>
          <p:cNvPicPr>
            <a:picLocks noChangeAspect="1" noChangeArrowheads="1"/>
          </p:cNvPicPr>
          <p:nvPr/>
        </p:nvPicPr>
        <p:blipFill>
          <a:blip r:embed="rId2" cstate="print"/>
          <a:srcRect/>
          <a:stretch>
            <a:fillRect/>
          </a:stretch>
        </p:blipFill>
        <p:spPr bwMode="auto">
          <a:xfrm>
            <a:off x="0" y="0"/>
            <a:ext cx="9144000" cy="7026259"/>
          </a:xfrm>
          <a:prstGeom prst="rect">
            <a:avLst/>
          </a:prstGeom>
          <a:noFill/>
          <a:ln w="9525">
            <a:noFill/>
            <a:miter lim="800000"/>
            <a:headEnd/>
            <a:tailEnd/>
          </a:ln>
        </p:spPr>
      </p:pic>
    </p:spTree>
    <p:extLst>
      <p:ext uri="{BB962C8B-B14F-4D97-AF65-F5344CB8AC3E}">
        <p14:creationId xmlns="" xmlns:p14="http://schemas.microsoft.com/office/powerpoint/2010/main" val="35024611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3665" name="Picture 1"/>
          <p:cNvPicPr>
            <a:picLocks noChangeAspect="1" noChangeArrowheads="1"/>
          </p:cNvPicPr>
          <p:nvPr/>
        </p:nvPicPr>
        <p:blipFill>
          <a:blip r:embed="rId2" cstate="print"/>
          <a:srcRect/>
          <a:stretch>
            <a:fillRect/>
          </a:stretch>
        </p:blipFill>
        <p:spPr bwMode="auto">
          <a:xfrm>
            <a:off x="0" y="0"/>
            <a:ext cx="9144000" cy="6995115"/>
          </a:xfrm>
          <a:prstGeom prst="rect">
            <a:avLst/>
          </a:prstGeom>
          <a:noFill/>
          <a:ln w="9525">
            <a:noFill/>
            <a:miter lim="800000"/>
            <a:headEnd/>
            <a:tailEnd/>
          </a:ln>
        </p:spPr>
      </p:pic>
    </p:spTree>
    <p:extLst>
      <p:ext uri="{BB962C8B-B14F-4D97-AF65-F5344CB8AC3E}">
        <p14:creationId xmlns="" xmlns:p14="http://schemas.microsoft.com/office/powerpoint/2010/main" val="21536513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42" name="Picture 2"/>
          <p:cNvPicPr>
            <a:picLocks noChangeAspect="1" noChangeArrowheads="1"/>
          </p:cNvPicPr>
          <p:nvPr/>
        </p:nvPicPr>
        <p:blipFill>
          <a:blip r:embed="rId2" cstate="print"/>
          <a:srcRect/>
          <a:stretch>
            <a:fillRect/>
          </a:stretch>
        </p:blipFill>
        <p:spPr bwMode="auto">
          <a:xfrm>
            <a:off x="14600" y="12700"/>
            <a:ext cx="9154800" cy="6940365"/>
          </a:xfrm>
          <a:prstGeom prst="rect">
            <a:avLst/>
          </a:prstGeom>
          <a:noFill/>
          <a:ln w="9525">
            <a:noFill/>
            <a:miter lim="800000"/>
            <a:headEnd/>
            <a:tailEnd/>
          </a:ln>
        </p:spPr>
      </p:pic>
    </p:spTree>
    <p:extLst>
      <p:ext uri="{BB962C8B-B14F-4D97-AF65-F5344CB8AC3E}">
        <p14:creationId xmlns="" xmlns:p14="http://schemas.microsoft.com/office/powerpoint/2010/main" val="22264683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7" name="Group 6"/>
          <p:cNvGrpSpPr/>
          <p:nvPr/>
        </p:nvGrpSpPr>
        <p:grpSpPr>
          <a:xfrm>
            <a:off x="0" y="-1752600"/>
            <a:ext cx="9115425" cy="13245727"/>
            <a:chOff x="9401175" y="-1733550"/>
            <a:chExt cx="9115425" cy="13245727"/>
          </a:xfrm>
        </p:grpSpPr>
        <p:pic>
          <p:nvPicPr>
            <p:cNvPr id="111617" name="Picture 1"/>
            <p:cNvPicPr>
              <a:picLocks noChangeAspect="1" noChangeArrowheads="1"/>
            </p:cNvPicPr>
            <p:nvPr/>
          </p:nvPicPr>
          <p:blipFill>
            <a:blip r:embed="rId2" cstate="print"/>
            <a:srcRect/>
            <a:stretch>
              <a:fillRect/>
            </a:stretch>
          </p:blipFill>
          <p:spPr bwMode="auto">
            <a:xfrm>
              <a:off x="9401175" y="-1733550"/>
              <a:ext cx="9115200" cy="6956806"/>
            </a:xfrm>
            <a:prstGeom prst="rect">
              <a:avLst/>
            </a:prstGeom>
            <a:noFill/>
          </p:spPr>
        </p:pic>
        <p:pic>
          <p:nvPicPr>
            <p:cNvPr id="111618" name="Picture 2"/>
            <p:cNvPicPr>
              <a:picLocks noChangeAspect="1" noChangeArrowheads="1"/>
            </p:cNvPicPr>
            <p:nvPr/>
          </p:nvPicPr>
          <p:blipFill>
            <a:blip r:embed="rId3" cstate="print"/>
            <a:srcRect/>
            <a:stretch>
              <a:fillRect/>
            </a:stretch>
          </p:blipFill>
          <p:spPr bwMode="auto">
            <a:xfrm>
              <a:off x="9401400" y="4695825"/>
              <a:ext cx="9115200" cy="6816352"/>
            </a:xfrm>
            <a:prstGeom prst="rect">
              <a:avLst/>
            </a:prstGeom>
            <a:noFill/>
          </p:spPr>
        </p:pic>
      </p:grpSp>
    </p:spTree>
    <p:extLst>
      <p:ext uri="{BB962C8B-B14F-4D97-AF65-F5344CB8AC3E}">
        <p14:creationId xmlns="" xmlns:p14="http://schemas.microsoft.com/office/powerpoint/2010/main" val="417808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33333  E" pathEditMode="relative" ptsTypes="">
                                      <p:cBhvr>
                                        <p:cTn id="6"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markm\Desktop\Newspaper-hk.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20804238">
            <a:off x="146571" y="1124035"/>
            <a:ext cx="8462625" cy="5646159"/>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descr="C:\Users\markm\Desktop\WC - Presentations\tornpaper.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8686" y="762000"/>
            <a:ext cx="8955314" cy="51816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007836" y="3307140"/>
            <a:ext cx="7239000" cy="1569660"/>
          </a:xfrm>
          <a:prstGeom prst="rect">
            <a:avLst/>
          </a:prstGeom>
        </p:spPr>
        <p:txBody>
          <a:bodyPr wrap="square">
            <a:spAutoFit/>
          </a:bodyPr>
          <a:lstStyle/>
          <a:p>
            <a:r>
              <a:rPr lang="en-US" sz="1600" b="1" dirty="0">
                <a:solidFill>
                  <a:prstClr val="black"/>
                </a:solidFill>
              </a:rPr>
              <a:t>The average number of purchases made by those who have shopped online in Hong Kong in the past three months has also increased, rising from 4.3 in 2010 to 4.8 in 2011. Women continue to lead the way in online shopping (62% of women vs. 54% of men), while more broadly those aged 18-24 (57%) and 25-34 (62%) are more likely to access the Internet to buy online.</a:t>
            </a:r>
          </a:p>
        </p:txBody>
      </p:sp>
      <p:sp>
        <p:nvSpPr>
          <p:cNvPr id="10" name="Title 1"/>
          <p:cNvSpPr>
            <a:spLocks noGrp="1"/>
          </p:cNvSpPr>
          <p:nvPr>
            <p:ph type="title"/>
          </p:nvPr>
        </p:nvSpPr>
        <p:spPr>
          <a:xfrm>
            <a:off x="457200" y="152400"/>
            <a:ext cx="8229600" cy="1143000"/>
          </a:xfrm>
        </p:spPr>
        <p:txBody>
          <a:bodyPr>
            <a:normAutofit fontScale="90000"/>
          </a:bodyPr>
          <a:lstStyle/>
          <a:p>
            <a:r>
              <a:rPr lang="en-US" altLang="zh-TW" dirty="0" smtClean="0">
                <a:latin typeface="+mn-ea"/>
              </a:rPr>
              <a:t>MasterCard </a:t>
            </a:r>
            <a:r>
              <a:rPr lang="zh-TW" altLang="en-US" dirty="0" smtClean="0">
                <a:latin typeface="華康儷中黑" pitchFamily="49" charset="-120"/>
                <a:ea typeface="華康儷中黑" pitchFamily="49" charset="-120"/>
              </a:rPr>
              <a:t>調查</a:t>
            </a:r>
            <a:r>
              <a:rPr lang="en-US" altLang="zh-TW" dirty="0" smtClean="0"/>
              <a:t/>
            </a:r>
            <a:br>
              <a:rPr lang="en-US" altLang="zh-TW" dirty="0" smtClean="0"/>
            </a:br>
            <a:r>
              <a:rPr lang="en-US" altLang="zh-TW" dirty="0" smtClean="0"/>
              <a:t>MasterCard Survey</a:t>
            </a:r>
            <a:endParaRPr lang="en-US" dirty="0"/>
          </a:p>
        </p:txBody>
      </p:sp>
      <p:sp>
        <p:nvSpPr>
          <p:cNvPr id="11" name="Rectangle 10"/>
          <p:cNvSpPr/>
          <p:nvPr/>
        </p:nvSpPr>
        <p:spPr>
          <a:xfrm>
            <a:off x="1037772" y="1736842"/>
            <a:ext cx="7239000" cy="1631216"/>
          </a:xfrm>
          <a:prstGeom prst="rect">
            <a:avLst/>
          </a:prstGeom>
        </p:spPr>
        <p:txBody>
          <a:bodyPr wrap="square">
            <a:spAutoFit/>
          </a:bodyPr>
          <a:lstStyle/>
          <a:p>
            <a:r>
              <a:rPr lang="zh-TW" altLang="en-US" sz="2000" dirty="0" smtClean="0">
                <a:solidFill>
                  <a:prstClr val="black"/>
                </a:solidFill>
                <a:latin typeface="華康儷中黑" pitchFamily="49" charset="-120"/>
                <a:ea typeface="華康儷中黑" pitchFamily="49" charset="-120"/>
              </a:rPr>
              <a:t>在過去三個月內曾經上網購物的香港受訪者當中，他們平均購買產品的次數亦上升，由</a:t>
            </a:r>
            <a:r>
              <a:rPr lang="en-US" altLang="zh-TW" sz="2000" dirty="0" smtClean="0">
                <a:solidFill>
                  <a:prstClr val="black"/>
                </a:solidFill>
              </a:rPr>
              <a:t>2010</a:t>
            </a:r>
            <a:r>
              <a:rPr lang="zh-TW" altLang="en-US" sz="2000" dirty="0" smtClean="0">
                <a:solidFill>
                  <a:prstClr val="black"/>
                </a:solidFill>
                <a:latin typeface="華康儷中黑" pitchFamily="49" charset="-120"/>
                <a:ea typeface="華康儷中黑" pitchFamily="49" charset="-120"/>
              </a:rPr>
              <a:t>年的</a:t>
            </a:r>
            <a:r>
              <a:rPr lang="en-US" altLang="zh-TW" sz="2000" dirty="0" smtClean="0">
                <a:solidFill>
                  <a:prstClr val="black"/>
                </a:solidFill>
              </a:rPr>
              <a:t>4.3</a:t>
            </a:r>
            <a:r>
              <a:rPr lang="zh-TW" altLang="en-US" sz="2000" dirty="0" smtClean="0">
                <a:solidFill>
                  <a:prstClr val="black"/>
                </a:solidFill>
                <a:latin typeface="華康儷中黑" pitchFamily="49" charset="-120"/>
                <a:ea typeface="華康儷中黑" pitchFamily="49" charset="-120"/>
              </a:rPr>
              <a:t>次增至</a:t>
            </a:r>
            <a:r>
              <a:rPr lang="en-US" altLang="zh-TW" sz="2000" dirty="0" smtClean="0">
                <a:solidFill>
                  <a:prstClr val="black"/>
                </a:solidFill>
              </a:rPr>
              <a:t>2011</a:t>
            </a:r>
            <a:r>
              <a:rPr lang="zh-TW" altLang="en-US" sz="2000" dirty="0" smtClean="0">
                <a:solidFill>
                  <a:prstClr val="black"/>
                </a:solidFill>
                <a:latin typeface="華康儷中黑" pitchFamily="49" charset="-120"/>
                <a:ea typeface="華康儷中黑" pitchFamily="49" charset="-120"/>
              </a:rPr>
              <a:t>年的</a:t>
            </a:r>
            <a:r>
              <a:rPr lang="en-US" altLang="zh-TW" sz="2000" dirty="0" smtClean="0">
                <a:solidFill>
                  <a:prstClr val="black"/>
                </a:solidFill>
              </a:rPr>
              <a:t>4.8</a:t>
            </a:r>
            <a:r>
              <a:rPr lang="zh-TW" altLang="en-US" sz="2000" dirty="0" smtClean="0">
                <a:solidFill>
                  <a:prstClr val="black"/>
                </a:solidFill>
                <a:latin typeface="華康儷中黑" pitchFamily="49" charset="-120"/>
                <a:ea typeface="華康儷中黑" pitchFamily="49" charset="-120"/>
              </a:rPr>
              <a:t>次。網上購物繼續以女性消費者較多（</a:t>
            </a:r>
            <a:r>
              <a:rPr lang="en-US" altLang="zh-TW" sz="2000" dirty="0" smtClean="0">
                <a:solidFill>
                  <a:prstClr val="black"/>
                </a:solidFill>
              </a:rPr>
              <a:t>62%</a:t>
            </a:r>
            <a:r>
              <a:rPr lang="zh-TW" altLang="en-US" sz="2000" dirty="0" smtClean="0">
                <a:solidFill>
                  <a:prstClr val="black"/>
                </a:solidFill>
                <a:latin typeface="華康儷中黑" pitchFamily="49" charset="-120"/>
                <a:ea typeface="華康儷中黑" pitchFamily="49" charset="-120"/>
              </a:rPr>
              <a:t>為女性對比</a:t>
            </a:r>
            <a:r>
              <a:rPr lang="en-US" altLang="zh-TW" sz="2000" dirty="0" smtClean="0">
                <a:solidFill>
                  <a:prstClr val="black"/>
                </a:solidFill>
              </a:rPr>
              <a:t>54%</a:t>
            </a:r>
            <a:r>
              <a:rPr lang="zh-TW" altLang="en-US" sz="2000" dirty="0" smtClean="0">
                <a:solidFill>
                  <a:prstClr val="black"/>
                </a:solidFill>
                <a:latin typeface="華康儷中黑" pitchFamily="49" charset="-120"/>
                <a:ea typeface="華康儷中黑" pitchFamily="49" charset="-120"/>
              </a:rPr>
              <a:t>男性）。整體來說，</a:t>
            </a:r>
            <a:r>
              <a:rPr lang="en-US" altLang="zh-TW" sz="2000" dirty="0" smtClean="0">
                <a:solidFill>
                  <a:prstClr val="black"/>
                </a:solidFill>
              </a:rPr>
              <a:t>18</a:t>
            </a:r>
            <a:r>
              <a:rPr lang="zh-TW" altLang="en-US" sz="2000" dirty="0" smtClean="0">
                <a:solidFill>
                  <a:prstClr val="black"/>
                </a:solidFill>
                <a:latin typeface="華康儷中黑" pitchFamily="49" charset="-120"/>
                <a:ea typeface="華康儷中黑" pitchFamily="49" charset="-120"/>
              </a:rPr>
              <a:t>至</a:t>
            </a:r>
            <a:r>
              <a:rPr lang="en-US" altLang="zh-TW" sz="2000" dirty="0" smtClean="0">
                <a:solidFill>
                  <a:prstClr val="black"/>
                </a:solidFill>
              </a:rPr>
              <a:t>24</a:t>
            </a:r>
            <a:r>
              <a:rPr lang="zh-TW" altLang="en-US" sz="2000" dirty="0" smtClean="0">
                <a:solidFill>
                  <a:prstClr val="black"/>
                </a:solidFill>
                <a:latin typeface="華康儷中黑" pitchFamily="49" charset="-120"/>
                <a:ea typeface="華康儷中黑" pitchFamily="49" charset="-120"/>
              </a:rPr>
              <a:t>歲（</a:t>
            </a:r>
            <a:r>
              <a:rPr lang="en-US" altLang="zh-TW" sz="2000" dirty="0" smtClean="0">
                <a:solidFill>
                  <a:prstClr val="black"/>
                </a:solidFill>
              </a:rPr>
              <a:t>57%</a:t>
            </a:r>
            <a:r>
              <a:rPr lang="zh-TW" altLang="en-US" sz="2000" dirty="0" smtClean="0">
                <a:solidFill>
                  <a:prstClr val="black"/>
                </a:solidFill>
                <a:latin typeface="華康儷中黑" pitchFamily="49" charset="-120"/>
                <a:ea typeface="華康儷中黑" pitchFamily="49" charset="-120"/>
              </a:rPr>
              <a:t>）及</a:t>
            </a:r>
            <a:r>
              <a:rPr lang="en-US" altLang="zh-TW" sz="2000" dirty="0" smtClean="0">
                <a:solidFill>
                  <a:prstClr val="black"/>
                </a:solidFill>
              </a:rPr>
              <a:t>25</a:t>
            </a:r>
            <a:r>
              <a:rPr lang="zh-TW" altLang="en-US" sz="2000" dirty="0" smtClean="0">
                <a:solidFill>
                  <a:prstClr val="black"/>
                </a:solidFill>
                <a:latin typeface="華康儷中黑" pitchFamily="49" charset="-120"/>
                <a:ea typeface="華康儷中黑" pitchFamily="49" charset="-120"/>
              </a:rPr>
              <a:t>至</a:t>
            </a:r>
            <a:r>
              <a:rPr lang="en-US" altLang="zh-TW" sz="2000" dirty="0" smtClean="0">
                <a:solidFill>
                  <a:prstClr val="black"/>
                </a:solidFill>
              </a:rPr>
              <a:t>34</a:t>
            </a:r>
            <a:r>
              <a:rPr lang="zh-TW" altLang="en-US" sz="2000" dirty="0" smtClean="0">
                <a:solidFill>
                  <a:prstClr val="black"/>
                </a:solidFill>
                <a:latin typeface="華康儷中黑" pitchFamily="49" charset="-120"/>
                <a:ea typeface="華康儷中黑" pitchFamily="49" charset="-120"/>
              </a:rPr>
              <a:t>歲（</a:t>
            </a:r>
            <a:r>
              <a:rPr lang="en-US" altLang="zh-TW" sz="2000" dirty="0" smtClean="0">
                <a:solidFill>
                  <a:prstClr val="black"/>
                </a:solidFill>
              </a:rPr>
              <a:t>62%</a:t>
            </a:r>
            <a:r>
              <a:rPr lang="zh-TW" altLang="en-US" sz="2000" dirty="0" smtClean="0">
                <a:solidFill>
                  <a:prstClr val="black"/>
                </a:solidFill>
                <a:latin typeface="華康儷中黑" pitchFamily="49" charset="-120"/>
                <a:ea typeface="華康儷中黑" pitchFamily="49" charset="-120"/>
              </a:rPr>
              <a:t>）的消費者較多利用互聯網購物。</a:t>
            </a:r>
            <a:endParaRPr lang="en-US" sz="2000" dirty="0">
              <a:solidFill>
                <a:prstClr val="black"/>
              </a:solidFill>
              <a:latin typeface="華康儷中黑" pitchFamily="49" charset="-120"/>
              <a:ea typeface="華康儷中黑" pitchFamily="49" charset="-120"/>
            </a:endParaRPr>
          </a:p>
        </p:txBody>
      </p:sp>
    </p:spTree>
    <p:extLst>
      <p:ext uri="{BB962C8B-B14F-4D97-AF65-F5344CB8AC3E}">
        <p14:creationId xmlns="" xmlns:p14="http://schemas.microsoft.com/office/powerpoint/2010/main" val="19075344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ketHongKong&amp;Shop.com_SidebySideLogo.png"/>
          <p:cNvPicPr>
            <a:picLocks noChangeAspect="1"/>
          </p:cNvPicPr>
          <p:nvPr/>
        </p:nvPicPr>
        <p:blipFill>
          <a:blip r:embed="rId3" cstate="print"/>
          <a:stretch>
            <a:fillRect/>
          </a:stretch>
        </p:blipFill>
        <p:spPr>
          <a:xfrm>
            <a:off x="533400" y="2958662"/>
            <a:ext cx="8046000" cy="946588"/>
          </a:xfrm>
          <a:prstGeom prst="rect">
            <a:avLst/>
          </a:prstGeom>
        </p:spPr>
      </p:pic>
      <p:sp>
        <p:nvSpPr>
          <p:cNvPr id="108547" name="TextBox 1"/>
          <p:cNvSpPr txBox="1">
            <a:spLocks noChangeArrowheads="1"/>
          </p:cNvSpPr>
          <p:nvPr/>
        </p:nvSpPr>
        <p:spPr bwMode="auto">
          <a:xfrm>
            <a:off x="0" y="6400800"/>
            <a:ext cx="914400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000" dirty="0" smtClean="0">
                <a:solidFill>
                  <a:srgbClr val="4890CA"/>
                </a:solidFill>
                <a:latin typeface="Trebuchet MS" charset="0"/>
              </a:rPr>
              <a:t>.</a:t>
            </a:r>
          </a:p>
        </p:txBody>
      </p:sp>
    </p:spTree>
    <p:extLst>
      <p:ext uri="{BB962C8B-B14F-4D97-AF65-F5344CB8AC3E}">
        <p14:creationId xmlns:p14="http://schemas.microsoft.com/office/powerpoint/2010/main" xmlns="" val="25624598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markm\Desktop\Newspaper-hk.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20804238">
            <a:off x="146571" y="1124035"/>
            <a:ext cx="8462625" cy="564615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143000"/>
          </a:xfrm>
        </p:spPr>
        <p:txBody>
          <a:bodyPr>
            <a:normAutofit fontScale="90000"/>
          </a:bodyPr>
          <a:lstStyle/>
          <a:p>
            <a:r>
              <a:rPr lang="en-US" altLang="zh-TW" dirty="0" smtClean="0">
                <a:latin typeface="+mn-ea"/>
              </a:rPr>
              <a:t>MasterCard </a:t>
            </a:r>
            <a:r>
              <a:rPr lang="zh-TW" altLang="en-US" dirty="0" smtClean="0">
                <a:latin typeface="華康儷中黑" pitchFamily="49" charset="-120"/>
                <a:ea typeface="華康儷中黑" pitchFamily="49" charset="-120"/>
              </a:rPr>
              <a:t>調查</a:t>
            </a:r>
            <a:r>
              <a:rPr lang="en-US" altLang="zh-TW" dirty="0" smtClean="0"/>
              <a:t/>
            </a:r>
            <a:br>
              <a:rPr lang="en-US" altLang="zh-TW" dirty="0" smtClean="0"/>
            </a:br>
            <a:r>
              <a:rPr lang="en-US" altLang="zh-TW" dirty="0" smtClean="0"/>
              <a:t>MasterCard Survey</a:t>
            </a:r>
            <a:endParaRPr lang="en-US" dirty="0"/>
          </a:p>
        </p:txBody>
      </p:sp>
      <p:sp>
        <p:nvSpPr>
          <p:cNvPr id="3" name="Content Placeholder 2"/>
          <p:cNvSpPr>
            <a:spLocks noGrp="1"/>
          </p:cNvSpPr>
          <p:nvPr>
            <p:ph idx="1"/>
          </p:nvPr>
        </p:nvSpPr>
        <p:spPr/>
        <p:txBody>
          <a:bodyPr/>
          <a:lstStyle/>
          <a:p>
            <a:endParaRPr lang="en-US" dirty="0"/>
          </a:p>
        </p:txBody>
      </p:sp>
      <p:grpSp>
        <p:nvGrpSpPr>
          <p:cNvPr id="5" name="Group 4"/>
          <p:cNvGrpSpPr/>
          <p:nvPr/>
        </p:nvGrpSpPr>
        <p:grpSpPr>
          <a:xfrm>
            <a:off x="188686" y="762000"/>
            <a:ext cx="8955314" cy="5181600"/>
            <a:chOff x="152400" y="838200"/>
            <a:chExt cx="8955314" cy="5181600"/>
          </a:xfrm>
        </p:grpSpPr>
        <p:pic>
          <p:nvPicPr>
            <p:cNvPr id="11268" name="Picture 4" descr="C:\Users\markm\Desktop\WC - Presentations\tornpaper.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838200"/>
              <a:ext cx="8955314" cy="51816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971550" y="1828800"/>
              <a:ext cx="7239000" cy="1323439"/>
            </a:xfrm>
            <a:prstGeom prst="rect">
              <a:avLst/>
            </a:prstGeom>
          </p:spPr>
          <p:txBody>
            <a:bodyPr wrap="square">
              <a:spAutoFit/>
            </a:bodyPr>
            <a:lstStyle/>
            <a:p>
              <a:r>
                <a:rPr lang="zh-TW" altLang="en-US" sz="2000" dirty="0" smtClean="0">
                  <a:solidFill>
                    <a:prstClr val="black"/>
                  </a:solidFill>
                  <a:latin typeface="華康儷中黑" pitchFamily="49" charset="-120"/>
                  <a:ea typeface="華康儷中黑" pitchFamily="49" charset="-120"/>
                </a:rPr>
                <a:t>另外，</a:t>
              </a:r>
              <a:r>
                <a:rPr lang="en-US" altLang="zh-TW" sz="2000" dirty="0" smtClean="0">
                  <a:solidFill>
                    <a:prstClr val="black"/>
                  </a:solidFill>
                </a:rPr>
                <a:t>18%</a:t>
              </a:r>
              <a:r>
                <a:rPr lang="zh-TW" altLang="en-US" sz="2000" dirty="0" smtClean="0">
                  <a:solidFill>
                    <a:prstClr val="black"/>
                  </a:solidFill>
                  <a:latin typeface="華康儷中黑" pitchFamily="49" charset="-120"/>
                  <a:ea typeface="華康儷中黑" pitchFamily="49" charset="-120"/>
                </a:rPr>
                <a:t>港人計劃於未來六個月以手機上網購物，主要由於手機應用程式的普及與便捷，令手機購物變得更為容易。電影戲票（</a:t>
              </a:r>
              <a:r>
                <a:rPr lang="en-US" altLang="zh-TW" sz="2000" dirty="0" smtClean="0">
                  <a:solidFill>
                    <a:prstClr val="black"/>
                  </a:solidFill>
                </a:rPr>
                <a:t>24%</a:t>
              </a:r>
              <a:r>
                <a:rPr lang="zh-TW" altLang="en-US" sz="2000" dirty="0" smtClean="0">
                  <a:solidFill>
                    <a:prstClr val="black"/>
                  </a:solidFill>
                  <a:latin typeface="華康儷中黑" pitchFamily="49" charset="-120"/>
                  <a:ea typeface="華康儷中黑" pitchFamily="49" charset="-120"/>
                </a:rPr>
                <a:t>）、優惠券（</a:t>
              </a:r>
              <a:r>
                <a:rPr lang="en-US" altLang="zh-TW" sz="2000" dirty="0" smtClean="0">
                  <a:solidFill>
                    <a:prstClr val="black"/>
                  </a:solidFill>
                </a:rPr>
                <a:t>22%</a:t>
              </a:r>
              <a:r>
                <a:rPr lang="zh-TW" altLang="en-US" sz="2000" dirty="0" smtClean="0">
                  <a:solidFill>
                    <a:prstClr val="black"/>
                  </a:solidFill>
                  <a:latin typeface="華康儷中黑" pitchFamily="49" charset="-120"/>
                  <a:ea typeface="華康儷中黑" pitchFamily="49" charset="-120"/>
                </a:rPr>
                <a:t>）及玩具／禮物（</a:t>
              </a:r>
              <a:r>
                <a:rPr lang="en-US" altLang="zh-TW" sz="2000" dirty="0" smtClean="0">
                  <a:solidFill>
                    <a:prstClr val="black"/>
                  </a:solidFill>
                </a:rPr>
                <a:t>19%</a:t>
              </a:r>
              <a:r>
                <a:rPr lang="zh-TW" altLang="en-US" sz="2000" dirty="0" smtClean="0">
                  <a:solidFill>
                    <a:prstClr val="black"/>
                  </a:solidFill>
                  <a:latin typeface="華康儷中黑" pitchFamily="49" charset="-120"/>
                  <a:ea typeface="華康儷中黑" pitchFamily="49" charset="-120"/>
                </a:rPr>
                <a:t>）為三項最常購買的商品類別。</a:t>
              </a:r>
              <a:endParaRPr lang="en-US" altLang="en-US" sz="2000" dirty="0" smtClean="0">
                <a:solidFill>
                  <a:prstClr val="black"/>
                </a:solidFill>
                <a:latin typeface="華康儷中黑" pitchFamily="49" charset="-120"/>
                <a:ea typeface="華康儷中黑" pitchFamily="49" charset="-120"/>
              </a:endParaRPr>
            </a:p>
          </p:txBody>
        </p:sp>
      </p:grpSp>
      <p:sp>
        <p:nvSpPr>
          <p:cNvPr id="8" name="Rectangle 7"/>
          <p:cNvSpPr/>
          <p:nvPr/>
        </p:nvSpPr>
        <p:spPr>
          <a:xfrm>
            <a:off x="990600" y="3124200"/>
            <a:ext cx="7239000" cy="1569660"/>
          </a:xfrm>
          <a:prstGeom prst="rect">
            <a:avLst/>
          </a:prstGeom>
        </p:spPr>
        <p:txBody>
          <a:bodyPr wrap="square">
            <a:spAutoFit/>
          </a:bodyPr>
          <a:lstStyle/>
          <a:p>
            <a:r>
              <a:rPr lang="en-US" sz="1600" b="1" dirty="0">
                <a:solidFill>
                  <a:prstClr val="black"/>
                </a:solidFill>
              </a:rPr>
              <a:t> A further 18% of </a:t>
            </a:r>
            <a:r>
              <a:rPr lang="en-US" sz="1600" b="1" dirty="0" err="1">
                <a:solidFill>
                  <a:prstClr val="black"/>
                </a:solidFill>
              </a:rPr>
              <a:t>Hongkongers</a:t>
            </a:r>
            <a:r>
              <a:rPr lang="en-US" sz="1600" b="1" dirty="0">
                <a:solidFill>
                  <a:prstClr val="black"/>
                </a:solidFill>
              </a:rPr>
              <a:t> plan on making a purchase in the next six months. This has been driven primarily by the added convenience and the proliferation of apps which makes it easier to shop using mobile phones, with cinema tickets (24%), coupon deals (22%) and toys/gifts (19%) making up the top three purchase categories. </a:t>
            </a:r>
          </a:p>
        </p:txBody>
      </p:sp>
    </p:spTree>
    <p:extLst>
      <p:ext uri="{BB962C8B-B14F-4D97-AF65-F5344CB8AC3E}">
        <p14:creationId xmlns="" xmlns:p14="http://schemas.microsoft.com/office/powerpoint/2010/main" val="3157267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markm\Desktop\Newspaper-hk.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20804238">
            <a:off x="146571" y="1124035"/>
            <a:ext cx="8462625" cy="564615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C:\Users\markm\Desktop\WC - Presentations\tornpaper.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8686" y="762000"/>
            <a:ext cx="8955314" cy="51816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007836" y="3124200"/>
            <a:ext cx="7239000" cy="1569660"/>
          </a:xfrm>
          <a:prstGeom prst="rect">
            <a:avLst/>
          </a:prstGeom>
        </p:spPr>
        <p:txBody>
          <a:bodyPr wrap="square">
            <a:spAutoFit/>
          </a:bodyPr>
          <a:lstStyle/>
          <a:p>
            <a:r>
              <a:rPr lang="en-US" sz="1600" b="1" dirty="0">
                <a:solidFill>
                  <a:prstClr val="black"/>
                </a:solidFill>
              </a:rPr>
              <a:t>The survey, which serves as a benchmark that measures consumers’ propensity to shop online, was conducted across 25 markets between 5 December 2011 and 6 February 2012. The report for the Asia/ Pacific1region included interviews with 7,373 respondents from 14 markets who were asked questions about their online shopping habits. </a:t>
            </a:r>
          </a:p>
        </p:txBody>
      </p:sp>
      <p:sp>
        <p:nvSpPr>
          <p:cNvPr id="9" name="Title 1"/>
          <p:cNvSpPr>
            <a:spLocks noGrp="1"/>
          </p:cNvSpPr>
          <p:nvPr>
            <p:ph type="title"/>
          </p:nvPr>
        </p:nvSpPr>
        <p:spPr>
          <a:xfrm>
            <a:off x="457200" y="152400"/>
            <a:ext cx="8229600" cy="1143000"/>
          </a:xfrm>
        </p:spPr>
        <p:txBody>
          <a:bodyPr>
            <a:normAutofit fontScale="90000"/>
          </a:bodyPr>
          <a:lstStyle/>
          <a:p>
            <a:r>
              <a:rPr lang="en-US" altLang="zh-TW" dirty="0" smtClean="0">
                <a:latin typeface="+mn-ea"/>
              </a:rPr>
              <a:t>MasterCard </a:t>
            </a:r>
            <a:r>
              <a:rPr lang="zh-TW" altLang="en-US" dirty="0" smtClean="0">
                <a:latin typeface="華康儷中黑" pitchFamily="49" charset="-120"/>
                <a:ea typeface="華康儷中黑" pitchFamily="49" charset="-120"/>
              </a:rPr>
              <a:t>調查</a:t>
            </a:r>
            <a:r>
              <a:rPr lang="en-US" altLang="zh-TW" dirty="0" smtClean="0"/>
              <a:t/>
            </a:r>
            <a:br>
              <a:rPr lang="en-US" altLang="zh-TW" dirty="0" smtClean="0"/>
            </a:br>
            <a:r>
              <a:rPr lang="en-US" altLang="zh-TW" dirty="0" smtClean="0"/>
              <a:t>MasterCard Survey</a:t>
            </a:r>
            <a:endParaRPr lang="en-US" dirty="0"/>
          </a:p>
        </p:txBody>
      </p:sp>
      <p:sp>
        <p:nvSpPr>
          <p:cNvPr id="11" name="Rectangle 10"/>
          <p:cNvSpPr/>
          <p:nvPr/>
        </p:nvSpPr>
        <p:spPr>
          <a:xfrm>
            <a:off x="1037772" y="1736842"/>
            <a:ext cx="7239000" cy="1323439"/>
          </a:xfrm>
          <a:prstGeom prst="rect">
            <a:avLst/>
          </a:prstGeom>
        </p:spPr>
        <p:txBody>
          <a:bodyPr wrap="square">
            <a:spAutoFit/>
          </a:bodyPr>
          <a:lstStyle/>
          <a:p>
            <a:r>
              <a:rPr lang="zh-TW" altLang="en-US" sz="2000" dirty="0" smtClean="0">
                <a:solidFill>
                  <a:prstClr val="black"/>
                </a:solidFill>
                <a:latin typeface="華康儷中黑" pitchFamily="49" charset="-120"/>
                <a:ea typeface="華康儷中黑" pitchFamily="49" charset="-120"/>
              </a:rPr>
              <a:t>此調查為一項評估消費者網上購物傾向的指標，調查由</a:t>
            </a:r>
            <a:r>
              <a:rPr lang="zh-TW" altLang="en-US" sz="2000" dirty="0" smtClean="0">
                <a:solidFill>
                  <a:prstClr val="black"/>
                </a:solidFill>
              </a:rPr>
              <a:t> </a:t>
            </a:r>
            <a:r>
              <a:rPr lang="en-US" altLang="zh-TW" sz="2000" dirty="0" smtClean="0">
                <a:solidFill>
                  <a:prstClr val="black"/>
                </a:solidFill>
              </a:rPr>
              <a:t>2011</a:t>
            </a:r>
            <a:r>
              <a:rPr lang="zh-TW" altLang="en-US" sz="2000" dirty="0" smtClean="0">
                <a:solidFill>
                  <a:prstClr val="black"/>
                </a:solidFill>
                <a:latin typeface="華康儷中黑" pitchFamily="49" charset="-120"/>
                <a:ea typeface="華康儷中黑" pitchFamily="49" charset="-120"/>
              </a:rPr>
              <a:t>年</a:t>
            </a:r>
            <a:r>
              <a:rPr lang="en-US" altLang="zh-TW" sz="2000" dirty="0" smtClean="0">
                <a:solidFill>
                  <a:prstClr val="black"/>
                </a:solidFill>
              </a:rPr>
              <a:t>12</a:t>
            </a:r>
            <a:r>
              <a:rPr lang="zh-TW" altLang="en-US" sz="2000" dirty="0" smtClean="0">
                <a:solidFill>
                  <a:prstClr val="black"/>
                </a:solidFill>
                <a:latin typeface="華康儷中黑" pitchFamily="49" charset="-120"/>
                <a:ea typeface="華康儷中黑" pitchFamily="49" charset="-120"/>
              </a:rPr>
              <a:t>月</a:t>
            </a:r>
            <a:r>
              <a:rPr lang="en-US" altLang="zh-TW" sz="2000" dirty="0" smtClean="0">
                <a:solidFill>
                  <a:prstClr val="black"/>
                </a:solidFill>
              </a:rPr>
              <a:t>5</a:t>
            </a:r>
            <a:r>
              <a:rPr lang="zh-TW" altLang="en-US" sz="2000" dirty="0" smtClean="0">
                <a:solidFill>
                  <a:prstClr val="black"/>
                </a:solidFill>
                <a:latin typeface="華康儷中黑" pitchFamily="49" charset="-120"/>
                <a:ea typeface="華康儷中黑" pitchFamily="49" charset="-120"/>
              </a:rPr>
              <a:t>日至</a:t>
            </a:r>
            <a:r>
              <a:rPr lang="en-US" altLang="zh-TW" sz="2000" dirty="0" smtClean="0">
                <a:solidFill>
                  <a:prstClr val="black"/>
                </a:solidFill>
              </a:rPr>
              <a:t>2012</a:t>
            </a:r>
            <a:r>
              <a:rPr lang="zh-TW" altLang="en-US" sz="2000" dirty="0" smtClean="0">
                <a:solidFill>
                  <a:prstClr val="black"/>
                </a:solidFill>
                <a:latin typeface="華康儷中黑" pitchFamily="49" charset="-120"/>
                <a:ea typeface="華康儷中黑" pitchFamily="49" charset="-120"/>
              </a:rPr>
              <a:t>年</a:t>
            </a:r>
            <a:r>
              <a:rPr lang="en-US" altLang="zh-TW" sz="2000" dirty="0" smtClean="0">
                <a:solidFill>
                  <a:prstClr val="black"/>
                </a:solidFill>
              </a:rPr>
              <a:t>2</a:t>
            </a:r>
            <a:r>
              <a:rPr lang="zh-TW" altLang="en-US" sz="2000" dirty="0" smtClean="0">
                <a:solidFill>
                  <a:prstClr val="black"/>
                </a:solidFill>
                <a:latin typeface="華康儷中黑" pitchFamily="49" charset="-120"/>
                <a:ea typeface="華康儷中黑" pitchFamily="49" charset="-120"/>
              </a:rPr>
              <a:t>月</a:t>
            </a:r>
            <a:r>
              <a:rPr lang="en-US" altLang="zh-TW" sz="2000" dirty="0" smtClean="0">
                <a:solidFill>
                  <a:prstClr val="black"/>
                </a:solidFill>
              </a:rPr>
              <a:t>6</a:t>
            </a:r>
            <a:r>
              <a:rPr lang="zh-TW" altLang="en-US" sz="2000" dirty="0" smtClean="0">
                <a:solidFill>
                  <a:prstClr val="black"/>
                </a:solidFill>
                <a:latin typeface="華康儷中黑" pitchFamily="49" charset="-120"/>
                <a:ea typeface="華康儷中黑" pitchFamily="49" charset="-120"/>
              </a:rPr>
              <a:t>日於</a:t>
            </a:r>
            <a:r>
              <a:rPr lang="en-US" altLang="zh-TW" sz="2000" dirty="0" smtClean="0">
                <a:solidFill>
                  <a:prstClr val="black"/>
                </a:solidFill>
              </a:rPr>
              <a:t>25</a:t>
            </a:r>
            <a:r>
              <a:rPr lang="zh-TW" altLang="en-US" sz="2000" dirty="0" smtClean="0">
                <a:solidFill>
                  <a:prstClr val="black"/>
                </a:solidFill>
                <a:latin typeface="華康儷中黑" pitchFamily="49" charset="-120"/>
                <a:ea typeface="華康儷中黑" pitchFamily="49" charset="-120"/>
              </a:rPr>
              <a:t>個市場進行。亞太區的報告共訪問了</a:t>
            </a:r>
            <a:r>
              <a:rPr lang="en-US" altLang="zh-TW" sz="2000" dirty="0" smtClean="0">
                <a:solidFill>
                  <a:prstClr val="black"/>
                </a:solidFill>
              </a:rPr>
              <a:t>7,373</a:t>
            </a:r>
            <a:r>
              <a:rPr lang="zh-TW" altLang="en-US" sz="2000" dirty="0" smtClean="0">
                <a:solidFill>
                  <a:prstClr val="black"/>
                </a:solidFill>
                <a:latin typeface="華康儷中黑" pitchFamily="49" charset="-120"/>
                <a:ea typeface="華康儷中黑" pitchFamily="49" charset="-120"/>
              </a:rPr>
              <a:t>名來自</a:t>
            </a:r>
            <a:r>
              <a:rPr lang="en-US" altLang="zh-TW" sz="2000" dirty="0" smtClean="0">
                <a:solidFill>
                  <a:prstClr val="black"/>
                </a:solidFill>
              </a:rPr>
              <a:t>14</a:t>
            </a:r>
            <a:r>
              <a:rPr lang="zh-TW" altLang="en-US" sz="2000" dirty="0" smtClean="0">
                <a:solidFill>
                  <a:prstClr val="black"/>
                </a:solidFill>
                <a:latin typeface="華康儷中黑" pitchFamily="49" charset="-120"/>
                <a:ea typeface="華康儷中黑" pitchFamily="49" charset="-120"/>
              </a:rPr>
              <a:t>個亞太區市場的消費者有關他們網上購物的習慣。</a:t>
            </a:r>
            <a:endParaRPr lang="en-US" sz="2000" dirty="0">
              <a:solidFill>
                <a:prstClr val="black"/>
              </a:solidFill>
              <a:latin typeface="華康儷中黑" pitchFamily="49" charset="-120"/>
              <a:ea typeface="華康儷中黑" pitchFamily="49" charset="-120"/>
            </a:endParaRPr>
          </a:p>
        </p:txBody>
      </p:sp>
    </p:spTree>
    <p:extLst>
      <p:ext uri="{BB962C8B-B14F-4D97-AF65-F5344CB8AC3E}">
        <p14:creationId xmlns="" xmlns:p14="http://schemas.microsoft.com/office/powerpoint/2010/main" val="2801128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Default Design">
  <a:themeElements>
    <a:clrScheme name="">
      <a:dk1>
        <a:srgbClr val="000000"/>
      </a:dk1>
      <a:lt1>
        <a:srgbClr val="FFFFFF"/>
      </a:lt1>
      <a:dk2>
        <a:srgbClr val="009AA6"/>
      </a:dk2>
      <a:lt2>
        <a:srgbClr val="C8C8C8"/>
      </a:lt2>
      <a:accent1>
        <a:srgbClr val="72CE9B"/>
      </a:accent1>
      <a:accent2>
        <a:srgbClr val="5BC6E8"/>
      </a:accent2>
      <a:accent3>
        <a:srgbClr val="FFFFFF"/>
      </a:accent3>
      <a:accent4>
        <a:srgbClr val="000000"/>
      </a:accent4>
      <a:accent5>
        <a:srgbClr val="BCE3CB"/>
      </a:accent5>
      <a:accent6>
        <a:srgbClr val="52B3D2"/>
      </a:accent6>
      <a:hlink>
        <a:srgbClr val="BFB609"/>
      </a:hlink>
      <a:folHlink>
        <a:srgbClr val="2A4091"/>
      </a:folHlink>
    </a:clrScheme>
    <a:fontScheme name="3_Default Design">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Default Design 8">
        <a:dk1>
          <a:srgbClr val="3F515C"/>
        </a:dk1>
        <a:lt1>
          <a:srgbClr val="FFFFFF"/>
        </a:lt1>
        <a:dk2>
          <a:srgbClr val="006FA7"/>
        </a:dk2>
        <a:lt2>
          <a:srgbClr val="C8C8C8"/>
        </a:lt2>
        <a:accent1>
          <a:srgbClr val="2295CC"/>
        </a:accent1>
        <a:accent2>
          <a:srgbClr val="9AD6F0"/>
        </a:accent2>
        <a:accent3>
          <a:srgbClr val="FFFFFF"/>
        </a:accent3>
        <a:accent4>
          <a:srgbClr val="34444D"/>
        </a:accent4>
        <a:accent5>
          <a:srgbClr val="ABC8E2"/>
        </a:accent5>
        <a:accent6>
          <a:srgbClr val="8BC2D9"/>
        </a:accent6>
        <a:hlink>
          <a:srgbClr val="FFE2A7"/>
        </a:hlink>
        <a:folHlink>
          <a:srgbClr val="FF9F00"/>
        </a:folHlink>
      </a:clrScheme>
      <a:clrMap bg1="lt1" tx1="dk1" bg2="lt2" tx2="dk2" accent1="accent1" accent2="accent2" accent3="accent3" accent4="accent4" accent5="accent5" accent6="accent6" hlink="hlink" folHlink="folHlink"/>
    </a:extraClrScheme>
    <a:extraClrScheme>
      <a:clrScheme name="3_Default Design 9">
        <a:dk1>
          <a:srgbClr val="3F515C"/>
        </a:dk1>
        <a:lt1>
          <a:srgbClr val="FFFFFF"/>
        </a:lt1>
        <a:dk2>
          <a:srgbClr val="005782"/>
        </a:dk2>
        <a:lt2>
          <a:srgbClr val="C8C8C8"/>
        </a:lt2>
        <a:accent1>
          <a:srgbClr val="2295CC"/>
        </a:accent1>
        <a:accent2>
          <a:srgbClr val="9AD6F0"/>
        </a:accent2>
        <a:accent3>
          <a:srgbClr val="FFFFFF"/>
        </a:accent3>
        <a:accent4>
          <a:srgbClr val="34444D"/>
        </a:accent4>
        <a:accent5>
          <a:srgbClr val="ABC8E2"/>
        </a:accent5>
        <a:accent6>
          <a:srgbClr val="8BC2D9"/>
        </a:accent6>
        <a:hlink>
          <a:srgbClr val="FFE2A7"/>
        </a:hlink>
        <a:folHlink>
          <a:srgbClr val="FF9F00"/>
        </a:folHlink>
      </a:clrScheme>
      <a:clrMap bg1="lt1" tx1="dk1" bg2="lt2" tx2="dk2" accent1="accent1" accent2="accent2" accent3="accent3" accent4="accent4" accent5="accent5" accent6="accent6" hlink="hlink" folHlink="folHlink"/>
    </a:extraClrScheme>
    <a:extraClrScheme>
      <a:clrScheme name="3_Default Design 10">
        <a:dk1>
          <a:srgbClr val="3F515C"/>
        </a:dk1>
        <a:lt1>
          <a:srgbClr val="FFFFFF"/>
        </a:lt1>
        <a:dk2>
          <a:srgbClr val="005782"/>
        </a:dk2>
        <a:lt2>
          <a:srgbClr val="C8C8C8"/>
        </a:lt2>
        <a:accent1>
          <a:srgbClr val="2295CC"/>
        </a:accent1>
        <a:accent2>
          <a:srgbClr val="9AD6F0"/>
        </a:accent2>
        <a:accent3>
          <a:srgbClr val="FFFFFF"/>
        </a:accent3>
        <a:accent4>
          <a:srgbClr val="34444D"/>
        </a:accent4>
        <a:accent5>
          <a:srgbClr val="ABC8E2"/>
        </a:accent5>
        <a:accent6>
          <a:srgbClr val="8BC2D9"/>
        </a:accent6>
        <a:hlink>
          <a:srgbClr val="99CC00"/>
        </a:hlink>
        <a:folHlink>
          <a:srgbClr val="FF9F00"/>
        </a:folHlink>
      </a:clrScheme>
      <a:clrMap bg1="lt1" tx1="dk1" bg2="lt2" tx2="dk2" accent1="accent1" accent2="accent2" accent3="accent3" accent4="accent4" accent5="accent5" accent6="accent6" hlink="hlink" folHlink="folHlink"/>
    </a:extraClrScheme>
    <a:extraClrScheme>
      <a:clrScheme name="3_Default Design 11">
        <a:dk1>
          <a:srgbClr val="000000"/>
        </a:dk1>
        <a:lt1>
          <a:srgbClr val="FFFFFF"/>
        </a:lt1>
        <a:dk2>
          <a:srgbClr val="005782"/>
        </a:dk2>
        <a:lt2>
          <a:srgbClr val="C8C8C8"/>
        </a:lt2>
        <a:accent1>
          <a:srgbClr val="2295CC"/>
        </a:accent1>
        <a:accent2>
          <a:srgbClr val="9AD6F0"/>
        </a:accent2>
        <a:accent3>
          <a:srgbClr val="FFFFFF"/>
        </a:accent3>
        <a:accent4>
          <a:srgbClr val="000000"/>
        </a:accent4>
        <a:accent5>
          <a:srgbClr val="ABC8E2"/>
        </a:accent5>
        <a:accent6>
          <a:srgbClr val="8BC2D9"/>
        </a:accent6>
        <a:hlink>
          <a:srgbClr val="99CC00"/>
        </a:hlink>
        <a:folHlink>
          <a:srgbClr val="FF9F00"/>
        </a:folHlink>
      </a:clrScheme>
      <a:clrMap bg1="lt1" tx1="dk1" bg2="lt2" tx2="dk2" accent1="accent1" accent2="accent2" accent3="accent3" accent4="accent4" accent5="accent5" accent6="accent6" hlink="hlink" folHlink="folHlink"/>
    </a:extraClrScheme>
    <a:extraClrScheme>
      <a:clrScheme name="3_Default Design 12">
        <a:dk1>
          <a:srgbClr val="000000"/>
        </a:dk1>
        <a:lt1>
          <a:srgbClr val="FFFFFF"/>
        </a:lt1>
        <a:dk2>
          <a:srgbClr val="B10135"/>
        </a:dk2>
        <a:lt2>
          <a:srgbClr val="C8C8C8"/>
        </a:lt2>
        <a:accent1>
          <a:srgbClr val="005A2E"/>
        </a:accent1>
        <a:accent2>
          <a:srgbClr val="9AD6F0"/>
        </a:accent2>
        <a:accent3>
          <a:srgbClr val="FFFFFF"/>
        </a:accent3>
        <a:accent4>
          <a:srgbClr val="000000"/>
        </a:accent4>
        <a:accent5>
          <a:srgbClr val="AAB5AD"/>
        </a:accent5>
        <a:accent6>
          <a:srgbClr val="8BC2D9"/>
        </a:accent6>
        <a:hlink>
          <a:srgbClr val="99CC00"/>
        </a:hlink>
        <a:folHlink>
          <a:srgbClr val="FF9F00"/>
        </a:folHlink>
      </a:clrScheme>
      <a:clrMap bg1="lt1" tx1="dk1" bg2="lt2" tx2="dk2" accent1="accent1" accent2="accent2" accent3="accent3" accent4="accent4" accent5="accent5" accent6="accent6" hlink="hlink" folHlink="folHlink"/>
    </a:extraClrScheme>
    <a:extraClrScheme>
      <a:clrScheme name="3_Default Design 13">
        <a:dk1>
          <a:srgbClr val="000000"/>
        </a:dk1>
        <a:lt1>
          <a:srgbClr val="FFFFFF"/>
        </a:lt1>
        <a:dk2>
          <a:srgbClr val="B10135"/>
        </a:dk2>
        <a:lt2>
          <a:srgbClr val="C8C8C8"/>
        </a:lt2>
        <a:accent1>
          <a:srgbClr val="005A2E"/>
        </a:accent1>
        <a:accent2>
          <a:srgbClr val="325292"/>
        </a:accent2>
        <a:accent3>
          <a:srgbClr val="FFFFFF"/>
        </a:accent3>
        <a:accent4>
          <a:srgbClr val="000000"/>
        </a:accent4>
        <a:accent5>
          <a:srgbClr val="AAB5AD"/>
        </a:accent5>
        <a:accent6>
          <a:srgbClr val="2C4984"/>
        </a:accent6>
        <a:hlink>
          <a:srgbClr val="333399"/>
        </a:hlink>
        <a:folHlink>
          <a:srgbClr val="FF9F00"/>
        </a:folHlink>
      </a:clrScheme>
      <a:clrMap bg1="lt1" tx1="dk1" bg2="lt2" tx2="dk2" accent1="accent1" accent2="accent2" accent3="accent3" accent4="accent4" accent5="accent5" accent6="accent6" hlink="hlink" folHlink="folHlink"/>
    </a:extraClrScheme>
    <a:extraClrScheme>
      <a:clrScheme name="3_Default Design 14">
        <a:dk1>
          <a:srgbClr val="000000"/>
        </a:dk1>
        <a:lt1>
          <a:srgbClr val="FFFFFF"/>
        </a:lt1>
        <a:dk2>
          <a:srgbClr val="B10135"/>
        </a:dk2>
        <a:lt2>
          <a:srgbClr val="C8C8C8"/>
        </a:lt2>
        <a:accent1>
          <a:srgbClr val="005A2E"/>
        </a:accent1>
        <a:accent2>
          <a:srgbClr val="325292"/>
        </a:accent2>
        <a:accent3>
          <a:srgbClr val="FFFFFF"/>
        </a:accent3>
        <a:accent4>
          <a:srgbClr val="000000"/>
        </a:accent4>
        <a:accent5>
          <a:srgbClr val="AAB5AD"/>
        </a:accent5>
        <a:accent6>
          <a:srgbClr val="2C4984"/>
        </a:accent6>
        <a:hlink>
          <a:srgbClr val="461964"/>
        </a:hlink>
        <a:folHlink>
          <a:srgbClr val="FF9F00"/>
        </a:folHlink>
      </a:clrScheme>
      <a:clrMap bg1="lt1" tx1="dk1" bg2="lt2" tx2="dk2" accent1="accent1" accent2="accent2" accent3="accent3" accent4="accent4" accent5="accent5" accent6="accent6" hlink="hlink" folHlink="folHlink"/>
    </a:extraClrScheme>
    <a:extraClrScheme>
      <a:clrScheme name="3_Default Design 15">
        <a:dk1>
          <a:srgbClr val="000000"/>
        </a:dk1>
        <a:lt1>
          <a:srgbClr val="FFFFFF"/>
        </a:lt1>
        <a:dk2>
          <a:srgbClr val="2A7DC5"/>
        </a:dk2>
        <a:lt2>
          <a:srgbClr val="C8C8C8"/>
        </a:lt2>
        <a:accent1>
          <a:srgbClr val="008F36"/>
        </a:accent1>
        <a:accent2>
          <a:srgbClr val="603385"/>
        </a:accent2>
        <a:accent3>
          <a:srgbClr val="FFFFFF"/>
        </a:accent3>
        <a:accent4>
          <a:srgbClr val="000000"/>
        </a:accent4>
        <a:accent5>
          <a:srgbClr val="AAC6AE"/>
        </a:accent5>
        <a:accent6>
          <a:srgbClr val="562D78"/>
        </a:accent6>
        <a:hlink>
          <a:srgbClr val="0D387D"/>
        </a:hlink>
        <a:folHlink>
          <a:srgbClr val="FF9F00"/>
        </a:folHlink>
      </a:clrScheme>
      <a:clrMap bg1="lt1" tx1="dk1" bg2="lt2" tx2="dk2" accent1="accent1" accent2="accent2" accent3="accent3" accent4="accent4" accent5="accent5" accent6="accent6" hlink="hlink" folHlink="folHlink"/>
    </a:extraClrScheme>
    <a:extraClrScheme>
      <a:clrScheme name="3_Default Design 16">
        <a:dk1>
          <a:srgbClr val="000000"/>
        </a:dk1>
        <a:lt1>
          <a:srgbClr val="FFFFFF"/>
        </a:lt1>
        <a:dk2>
          <a:srgbClr val="2A7DC5"/>
        </a:dk2>
        <a:lt2>
          <a:srgbClr val="C8C8C8"/>
        </a:lt2>
        <a:accent1>
          <a:srgbClr val="008F36"/>
        </a:accent1>
        <a:accent2>
          <a:srgbClr val="603385"/>
        </a:accent2>
        <a:accent3>
          <a:srgbClr val="FFFFFF"/>
        </a:accent3>
        <a:accent4>
          <a:srgbClr val="000000"/>
        </a:accent4>
        <a:accent5>
          <a:srgbClr val="AAC6AE"/>
        </a:accent5>
        <a:accent6>
          <a:srgbClr val="562D78"/>
        </a:accent6>
        <a:hlink>
          <a:srgbClr val="0D387D"/>
        </a:hlink>
        <a:folHlink>
          <a:srgbClr val="FFFF6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ue and green balls design template [1]">
  <a:themeElements>
    <a:clrScheme name="Blue and green balls design template [1] 1">
      <a:dk1>
        <a:srgbClr val="808080"/>
      </a:dk1>
      <a:lt1>
        <a:srgbClr val="EBF5FF"/>
      </a:lt1>
      <a:dk2>
        <a:srgbClr val="BDDEFF"/>
      </a:dk2>
      <a:lt2>
        <a:srgbClr val="CCECFF"/>
      </a:lt2>
      <a:accent1>
        <a:srgbClr val="339966"/>
      </a:accent1>
      <a:accent2>
        <a:srgbClr val="333399"/>
      </a:accent2>
      <a:accent3>
        <a:srgbClr val="DBECFF"/>
      </a:accent3>
      <a:accent4>
        <a:srgbClr val="C9D1DA"/>
      </a:accent4>
      <a:accent5>
        <a:srgbClr val="ADCAB8"/>
      </a:accent5>
      <a:accent6>
        <a:srgbClr val="2D2D8A"/>
      </a:accent6>
      <a:hlink>
        <a:srgbClr val="66FFFF"/>
      </a:hlink>
      <a:folHlink>
        <a:srgbClr val="99FF99"/>
      </a:folHlink>
    </a:clrScheme>
    <a:fontScheme name="Blue and green balls design template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and green balls design template [1] 1">
        <a:dk1>
          <a:srgbClr val="808080"/>
        </a:dk1>
        <a:lt1>
          <a:srgbClr val="EBF5FF"/>
        </a:lt1>
        <a:dk2>
          <a:srgbClr val="BDDEFF"/>
        </a:dk2>
        <a:lt2>
          <a:srgbClr val="CCECFF"/>
        </a:lt2>
        <a:accent1>
          <a:srgbClr val="339966"/>
        </a:accent1>
        <a:accent2>
          <a:srgbClr val="333399"/>
        </a:accent2>
        <a:accent3>
          <a:srgbClr val="DBECFF"/>
        </a:accent3>
        <a:accent4>
          <a:srgbClr val="C9D1DA"/>
        </a:accent4>
        <a:accent5>
          <a:srgbClr val="ADCAB8"/>
        </a:accent5>
        <a:accent6>
          <a:srgbClr val="2D2D8A"/>
        </a:accent6>
        <a:hlink>
          <a:srgbClr val="66FFFF"/>
        </a:hlink>
        <a:folHlink>
          <a:srgbClr val="99FF99"/>
        </a:folHlink>
      </a:clrScheme>
      <a:clrMap bg1="dk2" tx1="lt1" bg2="dk1" tx2="lt2" accent1="accent1" accent2="accent2" accent3="accent3" accent4="accent4" accent5="accent5" accent6="accent6" hlink="hlink" folHlink="folHlink"/>
    </a:extraClrScheme>
    <a:extraClrScheme>
      <a:clrScheme name="Blue and green balls design template [1] 2">
        <a:dk1>
          <a:srgbClr val="336699"/>
        </a:dk1>
        <a:lt1>
          <a:srgbClr val="FFFFFF"/>
        </a:lt1>
        <a:dk2>
          <a:srgbClr val="00B4F5"/>
        </a:dk2>
        <a:lt2>
          <a:srgbClr val="E3EBF1"/>
        </a:lt2>
        <a:accent1>
          <a:srgbClr val="003399"/>
        </a:accent1>
        <a:accent2>
          <a:srgbClr val="468A4B"/>
        </a:accent2>
        <a:accent3>
          <a:srgbClr val="AAD6F9"/>
        </a:accent3>
        <a:accent4>
          <a:srgbClr val="DADADA"/>
        </a:accent4>
        <a:accent5>
          <a:srgbClr val="AAADCA"/>
        </a:accent5>
        <a:accent6>
          <a:srgbClr val="3F7D43"/>
        </a:accent6>
        <a:hlink>
          <a:srgbClr val="66CCFF"/>
        </a:hlink>
        <a:folHlink>
          <a:srgbClr val="CCFFCC"/>
        </a:folHlink>
      </a:clrScheme>
      <a:clrMap bg1="dk2" tx1="lt1" bg2="dk1" tx2="lt2" accent1="accent1" accent2="accent2" accent3="accent3" accent4="accent4" accent5="accent5" accent6="accent6" hlink="hlink" folHlink="folHlink"/>
    </a:extraClrScheme>
    <a:extraClrScheme>
      <a:clrScheme name="Blue and green balls design template [1] 3">
        <a:dk1>
          <a:srgbClr val="336699"/>
        </a:dk1>
        <a:lt1>
          <a:srgbClr val="FFFFFF"/>
        </a:lt1>
        <a:dk2>
          <a:srgbClr val="006699"/>
        </a:dk2>
        <a:lt2>
          <a:srgbClr val="E3EBF1"/>
        </a:lt2>
        <a:accent1>
          <a:srgbClr val="033497"/>
        </a:accent1>
        <a:accent2>
          <a:srgbClr val="00CC66"/>
        </a:accent2>
        <a:accent3>
          <a:srgbClr val="AAB8CA"/>
        </a:accent3>
        <a:accent4>
          <a:srgbClr val="DADADA"/>
        </a:accent4>
        <a:accent5>
          <a:srgbClr val="AAAEC9"/>
        </a:accent5>
        <a:accent6>
          <a:srgbClr val="00B95C"/>
        </a:accent6>
        <a:hlink>
          <a:srgbClr val="6CACFA"/>
        </a:hlink>
        <a:folHlink>
          <a:srgbClr val="FFFFCC"/>
        </a:folHlink>
      </a:clrScheme>
      <a:clrMap bg1="dk2" tx1="lt1" bg2="dk1" tx2="lt2" accent1="accent1" accent2="accent2" accent3="accent3" accent4="accent4" accent5="accent5" accent6="accent6" hlink="hlink" folHlink="folHlink"/>
    </a:extraClrScheme>
    <a:extraClrScheme>
      <a:clrScheme name="Blue and green balls design template [1] 4">
        <a:dk1>
          <a:srgbClr val="90D697"/>
        </a:dk1>
        <a:lt1>
          <a:srgbClr val="FFFFFF"/>
        </a:lt1>
        <a:dk2>
          <a:srgbClr val="339966"/>
        </a:dk2>
        <a:lt2>
          <a:srgbClr val="969696"/>
        </a:lt2>
        <a:accent1>
          <a:srgbClr val="318DF3"/>
        </a:accent1>
        <a:accent2>
          <a:srgbClr val="CCECFF"/>
        </a:accent2>
        <a:accent3>
          <a:srgbClr val="FFFFFF"/>
        </a:accent3>
        <a:accent4>
          <a:srgbClr val="7AB780"/>
        </a:accent4>
        <a:accent5>
          <a:srgbClr val="ADC5F8"/>
        </a:accent5>
        <a:accent6>
          <a:srgbClr val="B9D6E7"/>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Blue and green balls design template [1] 5">
        <a:dk1>
          <a:srgbClr val="005A58"/>
        </a:dk1>
        <a:lt1>
          <a:srgbClr val="D2FFE6"/>
        </a:lt1>
        <a:dk2>
          <a:srgbClr val="C0C0C0"/>
        </a:dk2>
        <a:lt2>
          <a:srgbClr val="CCECFF"/>
        </a:lt2>
        <a:accent1>
          <a:srgbClr val="026A4A"/>
        </a:accent1>
        <a:accent2>
          <a:srgbClr val="528FC6"/>
        </a:accent2>
        <a:accent3>
          <a:srgbClr val="DCDCDC"/>
        </a:accent3>
        <a:accent4>
          <a:srgbClr val="B3DAC4"/>
        </a:accent4>
        <a:accent5>
          <a:srgbClr val="AAB9B1"/>
        </a:accent5>
        <a:accent6>
          <a:srgbClr val="4981B3"/>
        </a:accent6>
        <a:hlink>
          <a:srgbClr val="9FDAFF"/>
        </a:hlink>
        <a:folHlink>
          <a:srgbClr val="99FFCC"/>
        </a:folHlink>
      </a:clrScheme>
      <a:clrMap bg1="dk2" tx1="lt1" bg2="dk1" tx2="lt2" accent1="accent1" accent2="accent2" accent3="accent3" accent4="accent4" accent5="accent5" accent6="accent6" hlink="hlink" folHlink="folHlink"/>
    </a:extraClrScheme>
    <a:extraClrScheme>
      <a:clrScheme name="Blue and green balls design template [1] 6">
        <a:dk1>
          <a:srgbClr val="3E3E5C"/>
        </a:dk1>
        <a:lt1>
          <a:srgbClr val="E6E6FF"/>
        </a:lt1>
        <a:dk2>
          <a:srgbClr val="0099CC"/>
        </a:dk2>
        <a:lt2>
          <a:srgbClr val="FFFFFF"/>
        </a:lt2>
        <a:accent1>
          <a:srgbClr val="246DB0"/>
        </a:accent1>
        <a:accent2>
          <a:srgbClr val="6666FF"/>
        </a:accent2>
        <a:accent3>
          <a:srgbClr val="AACAE2"/>
        </a:accent3>
        <a:accent4>
          <a:srgbClr val="C4C4DA"/>
        </a:accent4>
        <a:accent5>
          <a:srgbClr val="ACBAD4"/>
        </a:accent5>
        <a:accent6>
          <a:srgbClr val="5C5CE7"/>
        </a:accent6>
        <a:hlink>
          <a:srgbClr val="99CCFF"/>
        </a:hlink>
        <a:folHlink>
          <a:srgbClr val="CCECFF"/>
        </a:folHlink>
      </a:clrScheme>
      <a:clrMap bg1="dk2" tx1="lt1" bg2="dk1" tx2="lt2" accent1="accent1" accent2="accent2" accent3="accent3" accent4="accent4" accent5="accent5" accent6="accent6" hlink="hlink" folHlink="folHlink"/>
    </a:extraClrScheme>
    <a:extraClrScheme>
      <a:clrScheme name="Blue and green balls design template [1] 7">
        <a:dk1>
          <a:srgbClr val="C6D5E0"/>
        </a:dk1>
        <a:lt1>
          <a:srgbClr val="D7D7EB"/>
        </a:lt1>
        <a:dk2>
          <a:srgbClr val="7DC4FF"/>
        </a:dk2>
        <a:lt2>
          <a:srgbClr val="777777"/>
        </a:lt2>
        <a:accent1>
          <a:srgbClr val="2658A2"/>
        </a:accent1>
        <a:accent2>
          <a:srgbClr val="5F5FCB"/>
        </a:accent2>
        <a:accent3>
          <a:srgbClr val="E8E8F3"/>
        </a:accent3>
        <a:accent4>
          <a:srgbClr val="A9B6BF"/>
        </a:accent4>
        <a:accent5>
          <a:srgbClr val="ACB4CE"/>
        </a:accent5>
        <a:accent6>
          <a:srgbClr val="5555B8"/>
        </a:accent6>
        <a:hlink>
          <a:srgbClr val="A1E99D"/>
        </a:hlink>
        <a:folHlink>
          <a:srgbClr val="EAEAEA"/>
        </a:folHlink>
      </a:clrScheme>
      <a:clrMap bg1="lt1" tx1="dk1" bg2="lt2" tx2="dk2" accent1="accent1" accent2="accent2" accent3="accent3" accent4="accent4" accent5="accent5" accent6="accent6" hlink="hlink" folHlink="folHlink"/>
    </a:extraClrScheme>
    <a:extraClrScheme>
      <a:clrScheme name="Blue and green balls design template [1] 8">
        <a:dk1>
          <a:srgbClr val="00B3F2"/>
        </a:dk1>
        <a:lt1>
          <a:srgbClr val="DEF6F1"/>
        </a:lt1>
        <a:dk2>
          <a:srgbClr val="CEE7FE"/>
        </a:dk2>
        <a:lt2>
          <a:srgbClr val="969696"/>
        </a:lt2>
        <a:accent1>
          <a:srgbClr val="CCECFF"/>
        </a:accent1>
        <a:accent2>
          <a:srgbClr val="8DC6FF"/>
        </a:accent2>
        <a:accent3>
          <a:srgbClr val="ECFAF7"/>
        </a:accent3>
        <a:accent4>
          <a:srgbClr val="0098CF"/>
        </a:accent4>
        <a:accent5>
          <a:srgbClr val="E2F4FF"/>
        </a:accent5>
        <a:accent6>
          <a:srgbClr val="7FB3E7"/>
        </a:accent6>
        <a:hlink>
          <a:srgbClr val="0033CC"/>
        </a:hlink>
        <a:folHlink>
          <a:srgbClr val="00A800"/>
        </a:folHlink>
      </a:clrScheme>
      <a:clrMap bg1="lt1" tx1="dk1" bg2="lt2" tx2="dk2" accent1="accent1" accent2="accent2" accent3="accent3" accent4="accent4" accent5="accent5" accent6="accent6" hlink="hlink" folHlink="folHlink"/>
    </a:extraClrScheme>
    <a:extraClrScheme>
      <a:clrScheme name="Blue and green balls design template [1] 9">
        <a:dk1>
          <a:srgbClr val="969696"/>
        </a:dk1>
        <a:lt1>
          <a:srgbClr val="E6FFE6"/>
        </a:lt1>
        <a:dk2>
          <a:srgbClr val="9CE292"/>
        </a:dk2>
        <a:lt2>
          <a:srgbClr val="CEF1FE"/>
        </a:lt2>
        <a:accent1>
          <a:srgbClr val="EBB047"/>
        </a:accent1>
        <a:accent2>
          <a:srgbClr val="8DC6FF"/>
        </a:accent2>
        <a:accent3>
          <a:srgbClr val="CBEEC7"/>
        </a:accent3>
        <a:accent4>
          <a:srgbClr val="C4DAC4"/>
        </a:accent4>
        <a:accent5>
          <a:srgbClr val="F3D4B1"/>
        </a:accent5>
        <a:accent6>
          <a:srgbClr val="7FB3E7"/>
        </a:accent6>
        <a:hlink>
          <a:srgbClr val="0066FF"/>
        </a:hlink>
        <a:folHlink>
          <a:srgbClr val="006600"/>
        </a:folHlink>
      </a:clrScheme>
      <a:clrMap bg1="dk2" tx1="lt1" bg2="dk1" tx2="lt2" accent1="accent1" accent2="accent2" accent3="accent3" accent4="accent4" accent5="accent5" accent6="accent6" hlink="hlink" folHlink="folHlink"/>
    </a:extraClrScheme>
    <a:extraClrScheme>
      <a:clrScheme name="Blue and green balls design template [1] 10">
        <a:dk1>
          <a:srgbClr val="DBFFD3"/>
        </a:dk1>
        <a:lt1>
          <a:srgbClr val="FFFFFF"/>
        </a:lt1>
        <a:dk2>
          <a:srgbClr val="CCECFF"/>
        </a:dk2>
        <a:lt2>
          <a:srgbClr val="808080"/>
        </a:lt2>
        <a:accent1>
          <a:srgbClr val="69B4FF"/>
        </a:accent1>
        <a:accent2>
          <a:srgbClr val="00CC00"/>
        </a:accent2>
        <a:accent3>
          <a:srgbClr val="FFFFFF"/>
        </a:accent3>
        <a:accent4>
          <a:srgbClr val="BBDAB4"/>
        </a:accent4>
        <a:accent5>
          <a:srgbClr val="B9D6FF"/>
        </a:accent5>
        <a:accent6>
          <a:srgbClr val="00B900"/>
        </a:accent6>
        <a:hlink>
          <a:srgbClr val="3333CC"/>
        </a:hlink>
        <a:folHlink>
          <a:srgbClr val="008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resenterMedia.com Animated Theme">
  <a:themeElements>
    <a:clrScheme name="Future Interface">
      <a:dk1>
        <a:sysClr val="windowText" lastClr="000000"/>
      </a:dk1>
      <a:lt1>
        <a:sysClr val="window" lastClr="FFFFFF"/>
      </a:lt1>
      <a:dk2>
        <a:srgbClr val="596984"/>
      </a:dk2>
      <a:lt2>
        <a:srgbClr val="B3DFFF"/>
      </a:lt2>
      <a:accent1>
        <a:srgbClr val="06A8F0"/>
      </a:accent1>
      <a:accent2>
        <a:srgbClr val="062F4C"/>
      </a:accent2>
      <a:accent3>
        <a:srgbClr val="8CC442"/>
      </a:accent3>
      <a:accent4>
        <a:srgbClr val="F0C206"/>
      </a:accent4>
      <a:accent5>
        <a:srgbClr val="696969"/>
      </a:accent5>
      <a:accent6>
        <a:srgbClr val="FFFFFF"/>
      </a:accent6>
      <a:hlink>
        <a:srgbClr val="FFC000"/>
      </a:hlink>
      <a:folHlink>
        <a:srgbClr val="7F600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PresenterMedia.com Animated Theme">
  <a:themeElements>
    <a:clrScheme name="Future Interface">
      <a:dk1>
        <a:sysClr val="windowText" lastClr="000000"/>
      </a:dk1>
      <a:lt1>
        <a:sysClr val="window" lastClr="FFFFFF"/>
      </a:lt1>
      <a:dk2>
        <a:srgbClr val="596984"/>
      </a:dk2>
      <a:lt2>
        <a:srgbClr val="B3DFFF"/>
      </a:lt2>
      <a:accent1>
        <a:srgbClr val="06A8F0"/>
      </a:accent1>
      <a:accent2>
        <a:srgbClr val="062F4C"/>
      </a:accent2>
      <a:accent3>
        <a:srgbClr val="8CC442"/>
      </a:accent3>
      <a:accent4>
        <a:srgbClr val="F0C206"/>
      </a:accent4>
      <a:accent5>
        <a:srgbClr val="696969"/>
      </a:accent5>
      <a:accent6>
        <a:srgbClr val="FFFFFF"/>
      </a:accent6>
      <a:hlink>
        <a:srgbClr val="FFC000"/>
      </a:hlink>
      <a:folHlink>
        <a:srgbClr val="7F600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Future Interface">
    <a:dk1>
      <a:sysClr val="windowText" lastClr="000000"/>
    </a:dk1>
    <a:lt1>
      <a:sysClr val="window" lastClr="FFFFFF"/>
    </a:lt1>
    <a:dk2>
      <a:srgbClr val="596984"/>
    </a:dk2>
    <a:lt2>
      <a:srgbClr val="B3DFFF"/>
    </a:lt2>
    <a:accent1>
      <a:srgbClr val="06A8F0"/>
    </a:accent1>
    <a:accent2>
      <a:srgbClr val="062F4C"/>
    </a:accent2>
    <a:accent3>
      <a:srgbClr val="8CC442"/>
    </a:accent3>
    <a:accent4>
      <a:srgbClr val="F0C206"/>
    </a:accent4>
    <a:accent5>
      <a:srgbClr val="696969"/>
    </a:accent5>
    <a:accent6>
      <a:srgbClr val="FFFFFF"/>
    </a:accent6>
    <a:hlink>
      <a:srgbClr val="FFC000"/>
    </a:hlink>
    <a:folHlink>
      <a:srgbClr val="7F6000"/>
    </a:folHlink>
  </a:clrScheme>
</a:themeOverride>
</file>

<file path=ppt/theme/themeOverride5.xml><?xml version="1.0" encoding="utf-8"?>
<a:themeOverride xmlns:a="http://schemas.openxmlformats.org/drawingml/2006/main">
  <a:clrScheme name="Future Interface">
    <a:dk1>
      <a:sysClr val="windowText" lastClr="000000"/>
    </a:dk1>
    <a:lt1>
      <a:sysClr val="window" lastClr="FFFFFF"/>
    </a:lt1>
    <a:dk2>
      <a:srgbClr val="596984"/>
    </a:dk2>
    <a:lt2>
      <a:srgbClr val="B3DFFF"/>
    </a:lt2>
    <a:accent1>
      <a:srgbClr val="06A8F0"/>
    </a:accent1>
    <a:accent2>
      <a:srgbClr val="062F4C"/>
    </a:accent2>
    <a:accent3>
      <a:srgbClr val="8CC442"/>
    </a:accent3>
    <a:accent4>
      <a:srgbClr val="F0C206"/>
    </a:accent4>
    <a:accent5>
      <a:srgbClr val="696969"/>
    </a:accent5>
    <a:accent6>
      <a:srgbClr val="FFFFFF"/>
    </a:accent6>
    <a:hlink>
      <a:srgbClr val="FFC000"/>
    </a:hlink>
    <a:folHlink>
      <a:srgbClr val="7F6000"/>
    </a:folHlink>
  </a:clrScheme>
</a:themeOverride>
</file>

<file path=docProps/app.xml><?xml version="1.0" encoding="utf-8"?>
<Properties xmlns="http://schemas.openxmlformats.org/officeDocument/2006/extended-properties" xmlns:vt="http://schemas.openxmlformats.org/officeDocument/2006/docPropsVTypes">
  <TotalTime>3433</TotalTime>
  <Words>1697</Words>
  <Application>Microsoft Office PowerPoint</Application>
  <PresentationFormat>On-screen Show (4:3)</PresentationFormat>
  <Paragraphs>246</Paragraphs>
  <Slides>70</Slides>
  <Notes>4</Notes>
  <HiddenSlides>5</HiddenSlides>
  <MMClips>0</MMClips>
  <ScaleCrop>false</ScaleCrop>
  <HeadingPairs>
    <vt:vector size="4" baseType="variant">
      <vt:variant>
        <vt:lpstr>Theme</vt:lpstr>
      </vt:variant>
      <vt:variant>
        <vt:i4>10</vt:i4>
      </vt:variant>
      <vt:variant>
        <vt:lpstr>Slide Titles</vt:lpstr>
      </vt:variant>
      <vt:variant>
        <vt:i4>70</vt:i4>
      </vt:variant>
    </vt:vector>
  </HeadingPairs>
  <TitlesOfParts>
    <vt:vector size="80" baseType="lpstr">
      <vt:lpstr>3_Office Theme</vt:lpstr>
      <vt:lpstr>1_Blue and green balls design template [1]</vt:lpstr>
      <vt:lpstr>1_Office Theme</vt:lpstr>
      <vt:lpstr>2_Office Theme</vt:lpstr>
      <vt:lpstr>PresenterMedia.com Animated Theme</vt:lpstr>
      <vt:lpstr>1_PresenterMedia.com Animated Theme</vt:lpstr>
      <vt:lpstr>6_Office Theme</vt:lpstr>
      <vt:lpstr>1_Custom Design</vt:lpstr>
      <vt:lpstr>Office Theme</vt:lpstr>
      <vt:lpstr>3_Default Design</vt:lpstr>
      <vt:lpstr>Slide 1</vt:lpstr>
      <vt:lpstr>HK.SHOP.COM</vt:lpstr>
      <vt:lpstr>你入門網站的優勢 Benefits of Your Portal</vt:lpstr>
      <vt:lpstr>為甚麼你需要入門網站？  Why do you need a portal?</vt:lpstr>
      <vt:lpstr>網上購物 Online Shopping</vt:lpstr>
      <vt:lpstr>MasterCard 調查  MasterCard Survey </vt:lpstr>
      <vt:lpstr>MasterCard 調查 MasterCard Survey</vt:lpstr>
      <vt:lpstr>MasterCard 調查 MasterCard Survey</vt:lpstr>
      <vt:lpstr>MasterCard 調查 MasterCard Survey</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夥伴商店  Partner Stores</vt:lpstr>
      <vt:lpstr>夥伴商店  Partner Stores</vt:lpstr>
      <vt:lpstr>Slide 26</vt:lpstr>
      <vt:lpstr>Slide 27</vt:lpstr>
      <vt:lpstr>Slide 28</vt:lpstr>
      <vt:lpstr>Slide 29</vt:lpstr>
      <vt:lpstr>Slide 30</vt:lpstr>
      <vt:lpstr>Slide 31</vt:lpstr>
      <vt:lpstr>Slide 32</vt:lpstr>
      <vt:lpstr>Slide 33</vt:lpstr>
      <vt:lpstr>Slide 34</vt:lpstr>
      <vt:lpstr>Slide 35</vt:lpstr>
      <vt:lpstr>Slide 36</vt:lpstr>
      <vt:lpstr>主題性宣傳活動 入門網站頁面 Seasonal Promotion Campaign Webportal page</vt:lpstr>
      <vt:lpstr>Slide 38</vt:lpstr>
      <vt:lpstr>Slide 39</vt:lpstr>
      <vt:lpstr>Slide 40</vt:lpstr>
      <vt:lpstr>Slide 41</vt:lpstr>
      <vt:lpstr>Slide 42</vt:lpstr>
      <vt:lpstr> 卓越表現夥伴商店 Top Performing Partner Stores</vt:lpstr>
      <vt:lpstr>Animated or Static?</vt:lpstr>
      <vt:lpstr>Animated or Static?</vt:lpstr>
      <vt:lpstr>Animated or Static?</vt:lpstr>
      <vt:lpstr>Slide 47</vt:lpstr>
      <vt:lpstr>熱賣優惠和推廣  Hot Deals &amp; Promotions</vt:lpstr>
      <vt:lpstr>Slide 49</vt:lpstr>
      <vt:lpstr>邀請朋友工具 Invite Friends Tool</vt:lpstr>
      <vt:lpstr>Slide 51</vt:lpstr>
      <vt:lpstr>Slide 52</vt:lpstr>
      <vt:lpstr>Slide 53</vt:lpstr>
      <vt:lpstr>Slide 54</vt:lpstr>
      <vt:lpstr>優惠顧客自動送貨計劃 Preferred Customer Autoship</vt:lpstr>
      <vt:lpstr>Slide 56</vt:lpstr>
      <vt:lpstr>Slide 57</vt:lpstr>
      <vt:lpstr>motives.com.hk</vt:lpstr>
      <vt:lpstr>Slide 59</vt:lpstr>
      <vt:lpstr>Motives.com.hk</vt:lpstr>
      <vt:lpstr>Motives.com.hk</vt:lpstr>
      <vt:lpstr>Slide 62</vt:lpstr>
      <vt:lpstr>Slide 63</vt:lpstr>
      <vt:lpstr>Slide 64</vt:lpstr>
      <vt:lpstr>Slide 65</vt:lpstr>
      <vt:lpstr>Slide 66</vt:lpstr>
      <vt:lpstr>Slide 67</vt:lpstr>
      <vt:lpstr>Slide 68</vt:lpstr>
      <vt:lpstr>Slide 69</vt:lpstr>
      <vt:lpstr>Slide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HK.SHOP.COM</dc:title>
  <dc:creator>Mark Myers</dc:creator>
  <cp:lastModifiedBy>ivant</cp:lastModifiedBy>
  <cp:revision>282</cp:revision>
  <cp:lastPrinted>2013-04-23T13:10:46Z</cp:lastPrinted>
  <dcterms:created xsi:type="dcterms:W3CDTF">2013-04-23T01:23:47Z</dcterms:created>
  <dcterms:modified xsi:type="dcterms:W3CDTF">2013-10-30T07:13:10Z</dcterms:modified>
</cp:coreProperties>
</file>